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" charset="1" panose="00000500000000000000"/>
      <p:regular r:id="rId23"/>
    </p:embeddedFont>
    <p:embeddedFont>
      <p:font typeface="Heebo Light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35" Target="notesSlides/notesSlide12.xml" Type="http://schemas.openxmlformats.org/officeDocument/2006/relationships/notesSlide"/><Relationship Id="rId36" Target="notesSlides/notesSlide13.xml" Type="http://schemas.openxmlformats.org/officeDocument/2006/relationships/notesSlide"/><Relationship Id="rId37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nvidia.com/pt-br/ai-on-rtx/" TargetMode="External" Type="http://schemas.openxmlformats.org/officeDocument/2006/relationships/hyperlink"/><Relationship Id="rId11" Target="https://www.youtube.com/watch?v=hI9fsGNXO20" TargetMode="External" Type="http://schemas.openxmlformats.org/officeDocument/2006/relationships/hyperlink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https://www.hostinger.com.br/tutoriais/renderizacao" TargetMode="External" Type="http://schemas.openxmlformats.org/officeDocument/2006/relationships/hyperlink"/><Relationship Id="rId5" Target="https://www.timetoast.com/timelines/evolucao-das-placas-graficas" TargetMode="External" Type="http://schemas.openxmlformats.org/officeDocument/2006/relationships/hyperlink"/><Relationship Id="rId6" Target="https://www.ibm.com/br-pt/topics/gpu" TargetMode="External" Type="http://schemas.openxmlformats.org/officeDocument/2006/relationships/hyperlink"/><Relationship Id="rId7" Target="https://pgcomp.ufba.br/visualizacao-cientifica" TargetMode="External" Type="http://schemas.openxmlformats.org/officeDocument/2006/relationships/hyperlink"/><Relationship Id="rId8" Target="https://paulohscwb.github.io/visualizacao-cientifica/" TargetMode="External" Type="http://schemas.openxmlformats.org/officeDocument/2006/relationships/hyperlink"/><Relationship Id="rId9" Target="https://www.voke.tech/blog/o-que-e-gpu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0.jpeg" Type="http://schemas.openxmlformats.org/officeDocument/2006/relationships/image"/><Relationship Id="rId5" Target="https://youtu.be/hI9fsGNXO20?t=305" TargetMode="External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5098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53061" y="4659660"/>
            <a:ext cx="9781878" cy="1222772"/>
            <a:chOff x="0" y="0"/>
            <a:chExt cx="13042503" cy="16303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42503" cy="1630363"/>
            </a:xfrm>
            <a:custGeom>
              <a:avLst/>
              <a:gdLst/>
              <a:ahLst/>
              <a:cxnLst/>
              <a:rect r="r" b="b" t="t" l="l"/>
              <a:pathLst>
                <a:path h="1630363" w="1304250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042503" cy="16684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25"/>
                </a:lnSpc>
              </a:pPr>
              <a:r>
                <a:rPr lang="en-US" sz="76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Placas Gráficas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263" y="9758564"/>
            <a:ext cx="3260824" cy="371071"/>
            <a:chOff x="0" y="0"/>
            <a:chExt cx="4347765" cy="4947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47765" cy="494761"/>
            </a:xfrm>
            <a:custGeom>
              <a:avLst/>
              <a:gdLst/>
              <a:ahLst/>
              <a:cxnLst/>
              <a:rect r="r" b="b" t="t" l="l"/>
              <a:pathLst>
                <a:path h="494761" w="4347765">
                  <a:moveTo>
                    <a:pt x="0" y="0"/>
                  </a:moveTo>
                  <a:lnTo>
                    <a:pt x="4347765" y="0"/>
                  </a:lnTo>
                  <a:lnTo>
                    <a:pt x="4347765" y="494761"/>
                  </a:lnTo>
                  <a:lnTo>
                    <a:pt x="0" y="494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347765" cy="5709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11"/>
                </a:lnSpc>
              </a:pPr>
              <a:r>
                <a:rPr lang="en-US" sz="17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Sarah de Barcelos Freitas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633811"/>
          </a:xfrm>
          <a:custGeom>
            <a:avLst/>
            <a:gdLst/>
            <a:ahLst/>
            <a:cxnLst/>
            <a:rect r="r" b="b" t="t" l="l"/>
            <a:pathLst>
              <a:path h="2633811" w="18288000">
                <a:moveTo>
                  <a:pt x="0" y="0"/>
                </a:moveTo>
                <a:lnTo>
                  <a:pt x="18288000" y="0"/>
                </a:lnTo>
                <a:lnTo>
                  <a:pt x="18288000" y="2633811"/>
                </a:lnTo>
                <a:lnTo>
                  <a:pt x="0" y="263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" r="0" b="-8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7444" y="3380631"/>
            <a:ext cx="5832722" cy="658266"/>
            <a:chOff x="0" y="0"/>
            <a:chExt cx="7776963" cy="877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6963" cy="877688"/>
            </a:xfrm>
            <a:custGeom>
              <a:avLst/>
              <a:gdLst/>
              <a:ahLst/>
              <a:cxnLst/>
              <a:rect r="r" b="b" t="t" l="l"/>
              <a:pathLst>
                <a:path h="877688" w="7776963">
                  <a:moveTo>
                    <a:pt x="0" y="0"/>
                  </a:moveTo>
                  <a:lnTo>
                    <a:pt x="7776963" y="0"/>
                  </a:lnTo>
                  <a:lnTo>
                    <a:pt x="7776963" y="877688"/>
                  </a:lnTo>
                  <a:lnTo>
                    <a:pt x="0" y="87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776963" cy="89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24"/>
                </a:lnSpc>
              </a:pPr>
              <a:r>
                <a:rPr lang="en-US" sz="4124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Visualização Científica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7444" y="4354860"/>
            <a:ext cx="16066901" cy="832874"/>
            <a:chOff x="0" y="0"/>
            <a:chExt cx="21422535" cy="11104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22534" cy="1110499"/>
            </a:xfrm>
            <a:custGeom>
              <a:avLst/>
              <a:gdLst/>
              <a:ahLst/>
              <a:cxnLst/>
              <a:rect r="r" b="b" t="t" l="l"/>
              <a:pathLst>
                <a:path h="1110499" w="21422534">
                  <a:moveTo>
                    <a:pt x="0" y="0"/>
                  </a:moveTo>
                  <a:lnTo>
                    <a:pt x="21422534" y="0"/>
                  </a:lnTo>
                  <a:lnTo>
                    <a:pt x="21422534" y="1110499"/>
                  </a:lnTo>
                  <a:lnTo>
                    <a:pt x="0" y="1110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1422535" cy="11866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71"/>
                </a:lnSpc>
              </a:pPr>
              <a:r>
                <a:rPr lang="en-US" sz="202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 visualização científica usa computação gráfica para representar dados, ajudando cientistas a explorar e analisar informações complexas de simulações, experimentos ou observações.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7444" y="5760815"/>
            <a:ext cx="11016235" cy="654741"/>
            <a:chOff x="0" y="0"/>
            <a:chExt cx="14688314" cy="872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8314" cy="872987"/>
            </a:xfrm>
            <a:custGeom>
              <a:avLst/>
              <a:gdLst/>
              <a:ahLst/>
              <a:cxnLst/>
              <a:rect r="r" b="b" t="t" l="l"/>
              <a:pathLst>
                <a:path h="872987" w="14688314">
                  <a:moveTo>
                    <a:pt x="0" y="0"/>
                  </a:moveTo>
                  <a:lnTo>
                    <a:pt x="14688314" y="0"/>
                  </a:lnTo>
                  <a:lnTo>
                    <a:pt x="14688314" y="872987"/>
                  </a:lnTo>
                  <a:lnTo>
                    <a:pt x="0" y="87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4688314" cy="882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Visualização Científica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737444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2" y="0"/>
                </a:lnTo>
                <a:lnTo>
                  <a:pt x="526702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37444" y="7444283"/>
            <a:ext cx="3461308" cy="425811"/>
            <a:chOff x="0" y="0"/>
            <a:chExt cx="4615078" cy="5677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15078" cy="567748"/>
            </a:xfrm>
            <a:custGeom>
              <a:avLst/>
              <a:gdLst/>
              <a:ahLst/>
              <a:cxnLst/>
              <a:rect r="r" b="b" t="t" l="l"/>
              <a:pathLst>
                <a:path h="567748" w="4615078">
                  <a:moveTo>
                    <a:pt x="0" y="0"/>
                  </a:moveTo>
                  <a:lnTo>
                    <a:pt x="4615078" y="0"/>
                  </a:lnTo>
                  <a:lnTo>
                    <a:pt x="4615078" y="567748"/>
                  </a:lnTo>
                  <a:lnTo>
                    <a:pt x="0" y="567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4615078" cy="5772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21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Processamento Paralelo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7444" y="8009583"/>
            <a:ext cx="4812074" cy="1498269"/>
            <a:chOff x="0" y="0"/>
            <a:chExt cx="6416099" cy="19976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16099" cy="1997692"/>
            </a:xfrm>
            <a:custGeom>
              <a:avLst/>
              <a:gdLst/>
              <a:ahLst/>
              <a:cxnLst/>
              <a:rect r="r" b="b" t="t" l="l"/>
              <a:pathLst>
                <a:path h="1997692" w="6416099">
                  <a:moveTo>
                    <a:pt x="0" y="0"/>
                  </a:moveTo>
                  <a:lnTo>
                    <a:pt x="6416099" y="0"/>
                  </a:lnTo>
                  <a:lnTo>
                    <a:pt x="6416099" y="1997692"/>
                  </a:lnTo>
                  <a:lnTo>
                    <a:pt x="0" y="1997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416099" cy="2064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48"/>
                </a:lnSpc>
              </a:pPr>
              <a:r>
                <a:rPr lang="en-US" sz="182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Permite processar grandes volumes de dados, acelerando a renderização e possibilitando a visualização em tempo real de dados 3D e simulações.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447085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3" y="0"/>
                </a:lnTo>
                <a:lnTo>
                  <a:pt x="526703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447085" y="7444283"/>
            <a:ext cx="2633811" cy="425812"/>
            <a:chOff x="0" y="0"/>
            <a:chExt cx="3511748" cy="5677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11748" cy="567750"/>
            </a:xfrm>
            <a:custGeom>
              <a:avLst/>
              <a:gdLst/>
              <a:ahLst/>
              <a:cxnLst/>
              <a:rect r="r" b="b" t="t" l="l"/>
              <a:pathLst>
                <a:path h="567750" w="3511748">
                  <a:moveTo>
                    <a:pt x="0" y="0"/>
                  </a:moveTo>
                  <a:lnTo>
                    <a:pt x="3511748" y="0"/>
                  </a:lnTo>
                  <a:lnTo>
                    <a:pt x="3511748" y="567750"/>
                  </a:lnTo>
                  <a:lnTo>
                    <a:pt x="0" y="567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3511748" cy="577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686"/>
                </a:lnSpc>
                <a:spcBef>
                  <a:spcPct val="0"/>
                </a:spcBef>
              </a:pPr>
              <a:r>
                <a:rPr lang="en-US" sz="2162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Renderização 3D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47085" y="8009583"/>
            <a:ext cx="4646977" cy="1498270"/>
            <a:chOff x="0" y="0"/>
            <a:chExt cx="6195969" cy="19976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95969" cy="1997693"/>
            </a:xfrm>
            <a:custGeom>
              <a:avLst/>
              <a:gdLst/>
              <a:ahLst/>
              <a:cxnLst/>
              <a:rect r="r" b="b" t="t" l="l"/>
              <a:pathLst>
                <a:path h="1997693" w="6195969">
                  <a:moveTo>
                    <a:pt x="0" y="0"/>
                  </a:moveTo>
                  <a:lnTo>
                    <a:pt x="6195969" y="0"/>
                  </a:lnTo>
                  <a:lnTo>
                    <a:pt x="6195969" y="1997693"/>
                  </a:lnTo>
                  <a:lnTo>
                    <a:pt x="0" y="1997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6195969" cy="20643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948"/>
                </a:lnSpc>
                <a:spcBef>
                  <a:spcPct val="0"/>
                </a:spcBef>
              </a:pPr>
              <a:r>
                <a:rPr lang="en-US" sz="1824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Essencial para visualizar estruturas moleculares, simulações de fluidos e dados astronômicos, facilitando a análise em tempo real.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2156728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2" y="0"/>
                </a:lnTo>
                <a:lnTo>
                  <a:pt x="526702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156728" y="7341413"/>
            <a:ext cx="5174355" cy="413616"/>
            <a:chOff x="0" y="0"/>
            <a:chExt cx="6899140" cy="551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99140" cy="551488"/>
            </a:xfrm>
            <a:custGeom>
              <a:avLst/>
              <a:gdLst/>
              <a:ahLst/>
              <a:cxnLst/>
              <a:rect r="r" b="b" t="t" l="l"/>
              <a:pathLst>
                <a:path h="551488" w="6899140">
                  <a:moveTo>
                    <a:pt x="0" y="0"/>
                  </a:moveTo>
                  <a:lnTo>
                    <a:pt x="6899140" y="0"/>
                  </a:lnTo>
                  <a:lnTo>
                    <a:pt x="6899140" y="551488"/>
                  </a:lnTo>
                  <a:lnTo>
                    <a:pt x="0" y="551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899140" cy="561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609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Visualização de Dados em Tempo Real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56728" y="8009583"/>
            <a:ext cx="4647618" cy="1126795"/>
            <a:chOff x="0" y="0"/>
            <a:chExt cx="6196824" cy="15023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96824" cy="1502393"/>
            </a:xfrm>
            <a:custGeom>
              <a:avLst/>
              <a:gdLst/>
              <a:ahLst/>
              <a:cxnLst/>
              <a:rect r="r" b="b" t="t" l="l"/>
              <a:pathLst>
                <a:path h="1502393" w="6196824">
                  <a:moveTo>
                    <a:pt x="0" y="0"/>
                  </a:moveTo>
                  <a:lnTo>
                    <a:pt x="6196824" y="0"/>
                  </a:lnTo>
                  <a:lnTo>
                    <a:pt x="6196824" y="1502393"/>
                  </a:lnTo>
                  <a:lnTo>
                    <a:pt x="0" y="1502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6196824" cy="15690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948"/>
                </a:lnSpc>
                <a:spcBef>
                  <a:spcPct val="0"/>
                </a:spcBef>
              </a:pPr>
              <a:r>
                <a:rPr lang="en-US" sz="1824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Permite que cientistas analisem fenômenos complexos em tempo real, auxiliando na tomada de decisões e na pesquisa.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16015"/>
          </a:xfrm>
          <a:custGeom>
            <a:avLst/>
            <a:gdLst/>
            <a:ahLst/>
            <a:cxnLst/>
            <a:rect r="r" b="b" t="t" l="l"/>
            <a:pathLst>
              <a:path h="3116015" w="18288000">
                <a:moveTo>
                  <a:pt x="0" y="0"/>
                </a:moveTo>
                <a:lnTo>
                  <a:pt x="18288000" y="0"/>
                </a:lnTo>
                <a:lnTo>
                  <a:pt x="18288000" y="3116015"/>
                </a:lnTo>
                <a:lnTo>
                  <a:pt x="0" y="311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 t="0" r="-2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7668" y="3478564"/>
            <a:ext cx="6383834" cy="971248"/>
            <a:chOff x="0" y="0"/>
            <a:chExt cx="8511778" cy="1294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11778" cy="1294998"/>
            </a:xfrm>
            <a:custGeom>
              <a:avLst/>
              <a:gdLst/>
              <a:ahLst/>
              <a:cxnLst/>
              <a:rect r="r" b="b" t="t" l="l"/>
              <a:pathLst>
                <a:path h="1294998" w="8511778">
                  <a:moveTo>
                    <a:pt x="0" y="0"/>
                  </a:moveTo>
                  <a:lnTo>
                    <a:pt x="8511778" y="0"/>
                  </a:lnTo>
                  <a:lnTo>
                    <a:pt x="8511778" y="1294998"/>
                  </a:lnTo>
                  <a:lnTo>
                    <a:pt x="0" y="1294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511778" cy="1314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25"/>
                </a:lnSpc>
              </a:pPr>
              <a:r>
                <a:rPr lang="en-US" sz="4875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Inteligência Artificial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430" y="4683472"/>
            <a:ext cx="16543139" cy="1196579"/>
            <a:chOff x="0" y="0"/>
            <a:chExt cx="22057518" cy="1595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57519" cy="1595438"/>
            </a:xfrm>
            <a:custGeom>
              <a:avLst/>
              <a:gdLst/>
              <a:ahLst/>
              <a:cxnLst/>
              <a:rect r="r" b="b" t="t" l="l"/>
              <a:pathLst>
                <a:path h="1595438" w="22057519">
                  <a:moveTo>
                    <a:pt x="0" y="0"/>
                  </a:moveTo>
                  <a:lnTo>
                    <a:pt x="22057519" y="0"/>
                  </a:lnTo>
                  <a:lnTo>
                    <a:pt x="22057519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2057518" cy="1671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placas gráficas são fundamentais para treinar e executar modelos de IA em áreas como reconhecimento de imagem, processamento de linguagem natural, condução autônoma e geração de imagens. Sua capacidade de realizar cálculos simultâneos permite que os modelos classifiquem grandes conjuntos de dados e façam inferências de forma semelhante aos humanos.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261347"/>
            <a:ext cx="3757612" cy="467240"/>
            <a:chOff x="0" y="0"/>
            <a:chExt cx="5010150" cy="622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10150" cy="622987"/>
            </a:xfrm>
            <a:custGeom>
              <a:avLst/>
              <a:gdLst/>
              <a:ahLst/>
              <a:cxnLst/>
              <a:rect r="r" b="b" t="t" l="l"/>
              <a:pathLst>
                <a:path h="622987" w="5010150">
                  <a:moveTo>
                    <a:pt x="0" y="0"/>
                  </a:moveTo>
                  <a:lnTo>
                    <a:pt x="5010150" y="0"/>
                  </a:lnTo>
                  <a:lnTo>
                    <a:pt x="5010150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010150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Processamento Paralelo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800253"/>
            <a:ext cx="5265092" cy="1196579"/>
            <a:chOff x="0" y="0"/>
            <a:chExt cx="7020123" cy="1595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20123" cy="1595438"/>
            </a:xfrm>
            <a:custGeom>
              <a:avLst/>
              <a:gdLst/>
              <a:ahLst/>
              <a:cxnLst/>
              <a:rect r="r" b="b" t="t" l="l"/>
              <a:pathLst>
                <a:path h="1595438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020123" cy="1662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02"/>
                </a:lnSpc>
              </a:pPr>
              <a:r>
                <a:rPr lang="en-US" sz="17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GPUs são projetadas para realizar cálculos paralelos, processando múltiplas tarefas simultaneamente.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45581" y="7245596"/>
            <a:ext cx="5274617" cy="258664"/>
            <a:chOff x="0" y="0"/>
            <a:chExt cx="7032823" cy="3448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750343" y="7873353"/>
            <a:ext cx="4266010" cy="467240"/>
            <a:chOff x="0" y="0"/>
            <a:chExt cx="5688013" cy="6229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88013" cy="622987"/>
            </a:xfrm>
            <a:custGeom>
              <a:avLst/>
              <a:gdLst/>
              <a:ahLst/>
              <a:cxnLst/>
              <a:rect r="r" b="b" t="t" l="l"/>
              <a:pathLst>
                <a:path h="622987" w="5688013">
                  <a:moveTo>
                    <a:pt x="0" y="0"/>
                  </a:moveTo>
                  <a:lnTo>
                    <a:pt x="5688013" y="0"/>
                  </a:lnTo>
                  <a:lnTo>
                    <a:pt x="5688013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688013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Aceleração de Aprendizado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50343" y="8412259"/>
            <a:ext cx="5139836" cy="1422023"/>
            <a:chOff x="0" y="0"/>
            <a:chExt cx="6853114" cy="18960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53114" cy="1896031"/>
            </a:xfrm>
            <a:custGeom>
              <a:avLst/>
              <a:gdLst/>
              <a:ahLst/>
              <a:cxnLst/>
              <a:rect r="r" b="b" t="t" l="l"/>
              <a:pathLst>
                <a:path h="1896031" w="6853114">
                  <a:moveTo>
                    <a:pt x="0" y="0"/>
                  </a:moveTo>
                  <a:lnTo>
                    <a:pt x="6853114" y="0"/>
                  </a:lnTo>
                  <a:lnTo>
                    <a:pt x="6853114" y="1896031"/>
                  </a:lnTo>
                  <a:lnTo>
                    <a:pt x="0" y="189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853114" cy="19627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02"/>
                </a:lnSpc>
              </a:pPr>
              <a:r>
                <a:rPr lang="en-US" sz="17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GPUs aceleram o treinamento de redes neurais, permitindo que pesquisadores desenvolvam modelos mais complexos e precisos em menos tempo.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77398" y="7524499"/>
            <a:ext cx="3116015" cy="467240"/>
            <a:chOff x="0" y="0"/>
            <a:chExt cx="4154687" cy="6229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54687" cy="622987"/>
            </a:xfrm>
            <a:custGeom>
              <a:avLst/>
              <a:gdLst/>
              <a:ahLst/>
              <a:cxnLst/>
              <a:rect r="r" b="b" t="t" l="l"/>
              <a:pathLst>
                <a:path h="622987" w="4154687">
                  <a:moveTo>
                    <a:pt x="0" y="0"/>
                  </a:moveTo>
                  <a:lnTo>
                    <a:pt x="4154687" y="0"/>
                  </a:lnTo>
                  <a:lnTo>
                    <a:pt x="4154687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154687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IA Generativa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77398" y="8063406"/>
            <a:ext cx="4938170" cy="1196579"/>
            <a:chOff x="0" y="0"/>
            <a:chExt cx="6584227" cy="15954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84228" cy="1595438"/>
            </a:xfrm>
            <a:custGeom>
              <a:avLst/>
              <a:gdLst/>
              <a:ahLst/>
              <a:cxnLst/>
              <a:rect r="r" b="b" t="t" l="l"/>
              <a:pathLst>
                <a:path h="1595438" w="6584228">
                  <a:moveTo>
                    <a:pt x="0" y="0"/>
                  </a:moveTo>
                  <a:lnTo>
                    <a:pt x="6584228" y="0"/>
                  </a:lnTo>
                  <a:lnTo>
                    <a:pt x="6584228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6584227" cy="1662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1"/>
                </a:lnSpc>
              </a:pPr>
              <a:r>
                <a:rPr lang="en-US" sz="17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 criação de conteúdo realista, como imagens, vídeos e texto, por meio de IA generativa, exige um poder de processamento significativo.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33314" y="7644454"/>
            <a:ext cx="5274618" cy="258664"/>
            <a:chOff x="0" y="0"/>
            <a:chExt cx="7032823" cy="34488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67668" y="6242001"/>
            <a:ext cx="6741843" cy="654741"/>
            <a:chOff x="0" y="0"/>
            <a:chExt cx="8989124" cy="87298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89124" cy="872987"/>
            </a:xfrm>
            <a:custGeom>
              <a:avLst/>
              <a:gdLst/>
              <a:ahLst/>
              <a:cxnLst/>
              <a:rect r="r" b="b" t="t" l="l"/>
              <a:pathLst>
                <a:path h="872987" w="8989124">
                  <a:moveTo>
                    <a:pt x="0" y="0"/>
                  </a:moveTo>
                  <a:lnTo>
                    <a:pt x="8989124" y="0"/>
                  </a:lnTo>
                  <a:lnTo>
                    <a:pt x="8989124" y="872987"/>
                  </a:lnTo>
                  <a:lnTo>
                    <a:pt x="0" y="87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8989124" cy="882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IA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77398" y="6896742"/>
            <a:ext cx="5274618" cy="258664"/>
            <a:chOff x="0" y="0"/>
            <a:chExt cx="7032823" cy="3448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57877" y="515987"/>
            <a:ext cx="5713959" cy="714078"/>
            <a:chOff x="0" y="0"/>
            <a:chExt cx="7618612" cy="9521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18612" cy="952103"/>
            </a:xfrm>
            <a:custGeom>
              <a:avLst/>
              <a:gdLst/>
              <a:ahLst/>
              <a:cxnLst/>
              <a:rect r="r" b="b" t="t" l="l"/>
              <a:pathLst>
                <a:path h="952103" w="7618612">
                  <a:moveTo>
                    <a:pt x="0" y="0"/>
                  </a:moveTo>
                  <a:lnTo>
                    <a:pt x="7618612" y="0"/>
                  </a:lnTo>
                  <a:lnTo>
                    <a:pt x="7618612" y="952103"/>
                  </a:lnTo>
                  <a:lnTo>
                    <a:pt x="0" y="952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618612" cy="9711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Modelos e Custos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57802" y="1788952"/>
            <a:ext cx="2856905" cy="357188"/>
            <a:chOff x="0" y="0"/>
            <a:chExt cx="3809207" cy="476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Custo-benefício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57802" y="2424447"/>
            <a:ext cx="4743599" cy="709636"/>
            <a:chOff x="0" y="0"/>
            <a:chExt cx="6324798" cy="9461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24798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798">
                  <a:moveTo>
                    <a:pt x="0" y="0"/>
                  </a:moveTo>
                  <a:lnTo>
                    <a:pt x="6324798" y="0"/>
                  </a:lnTo>
                  <a:lnTo>
                    <a:pt x="6324798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6324798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R$ 2.150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01075" y="3166951"/>
            <a:ext cx="2856905" cy="357188"/>
            <a:chOff x="0" y="0"/>
            <a:chExt cx="3809207" cy="476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AMD RX7600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4152" y="2424447"/>
            <a:ext cx="4743748" cy="709636"/>
            <a:chOff x="0" y="0"/>
            <a:chExt cx="6324997" cy="9461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24997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997">
                  <a:moveTo>
                    <a:pt x="0" y="0"/>
                  </a:moveTo>
                  <a:lnTo>
                    <a:pt x="6324997" y="0"/>
                  </a:lnTo>
                  <a:lnTo>
                    <a:pt x="63249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66675"/>
              <a:ext cx="63249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R$ 2.084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687574" y="3166951"/>
            <a:ext cx="2856905" cy="357188"/>
            <a:chOff x="0" y="0"/>
            <a:chExt cx="3809207" cy="476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Intel Arc A750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72576" y="4083025"/>
            <a:ext cx="4743599" cy="709636"/>
            <a:chOff x="0" y="0"/>
            <a:chExt cx="6324798" cy="9461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24798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798">
                  <a:moveTo>
                    <a:pt x="0" y="0"/>
                  </a:moveTo>
                  <a:lnTo>
                    <a:pt x="6324798" y="0"/>
                  </a:lnTo>
                  <a:lnTo>
                    <a:pt x="6324798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66675"/>
              <a:ext cx="6324798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R$ 2.300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42290" y="4825529"/>
            <a:ext cx="3604022" cy="357188"/>
            <a:chOff x="0" y="0"/>
            <a:chExt cx="4805363" cy="4762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05363" cy="476250"/>
            </a:xfrm>
            <a:custGeom>
              <a:avLst/>
              <a:gdLst/>
              <a:ahLst/>
              <a:cxnLst/>
              <a:rect r="r" b="b" t="t" l="l"/>
              <a:pathLst>
                <a:path h="476250" w="4805363">
                  <a:moveTo>
                    <a:pt x="0" y="0"/>
                  </a:moveTo>
                  <a:lnTo>
                    <a:pt x="4805363" y="0"/>
                  </a:lnTo>
                  <a:lnTo>
                    <a:pt x="480536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4805363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Nvidia GeForce RTX 4060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657951" y="5985948"/>
            <a:ext cx="2856905" cy="357188"/>
            <a:chOff x="0" y="0"/>
            <a:chExt cx="3809207" cy="4762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Lançamentos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57876" y="6800335"/>
            <a:ext cx="9830097" cy="709636"/>
            <a:chOff x="0" y="0"/>
            <a:chExt cx="13106797" cy="9461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106797" cy="946182"/>
            </a:xfrm>
            <a:custGeom>
              <a:avLst/>
              <a:gdLst/>
              <a:ahLst/>
              <a:cxnLst/>
              <a:rect r="r" b="b" t="t" l="l"/>
              <a:pathLst>
                <a:path h="946182" w="13106797">
                  <a:moveTo>
                    <a:pt x="0" y="0"/>
                  </a:moveTo>
                  <a:lnTo>
                    <a:pt x="13106797" y="0"/>
                  </a:lnTo>
                  <a:lnTo>
                    <a:pt x="131067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66675"/>
              <a:ext cx="131067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R$ 6.333,32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997729" y="7542839"/>
            <a:ext cx="3150245" cy="357188"/>
            <a:chOff x="0" y="0"/>
            <a:chExt cx="4200327" cy="4762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00327" cy="476250"/>
            </a:xfrm>
            <a:custGeom>
              <a:avLst/>
              <a:gdLst/>
              <a:ahLst/>
              <a:cxnLst/>
              <a:rect r="r" b="b" t="t" l="l"/>
              <a:pathLst>
                <a:path h="476250" w="4200327">
                  <a:moveTo>
                    <a:pt x="0" y="0"/>
                  </a:moveTo>
                  <a:lnTo>
                    <a:pt x="4200327" y="0"/>
                  </a:lnTo>
                  <a:lnTo>
                    <a:pt x="420032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420032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AMD Radeon RX 9070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657951" y="8414296"/>
            <a:ext cx="9830097" cy="709636"/>
            <a:chOff x="0" y="0"/>
            <a:chExt cx="13106797" cy="9461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106797" cy="946182"/>
            </a:xfrm>
            <a:custGeom>
              <a:avLst/>
              <a:gdLst/>
              <a:ahLst/>
              <a:cxnLst/>
              <a:rect r="r" b="b" t="t" l="l"/>
              <a:pathLst>
                <a:path h="946182" w="13106797">
                  <a:moveTo>
                    <a:pt x="0" y="0"/>
                  </a:moveTo>
                  <a:lnTo>
                    <a:pt x="13106797" y="0"/>
                  </a:lnTo>
                  <a:lnTo>
                    <a:pt x="131067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66675"/>
              <a:ext cx="131067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R$ 5.500 a R$ 23.000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8079" y="9156800"/>
            <a:ext cx="3969693" cy="432316"/>
            <a:chOff x="0" y="0"/>
            <a:chExt cx="5292923" cy="57642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292923" cy="576421"/>
            </a:xfrm>
            <a:custGeom>
              <a:avLst/>
              <a:gdLst/>
              <a:ahLst/>
              <a:cxnLst/>
              <a:rect r="r" b="b" t="t" l="l"/>
              <a:pathLst>
                <a:path h="576421" w="5292923">
                  <a:moveTo>
                    <a:pt x="0" y="0"/>
                  </a:moveTo>
                  <a:lnTo>
                    <a:pt x="5292923" y="0"/>
                  </a:lnTo>
                  <a:lnTo>
                    <a:pt x="5292923" y="576421"/>
                  </a:lnTo>
                  <a:lnTo>
                    <a:pt x="0" y="576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5292923" cy="5859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Nvidia RTX 5070 e RTX 5090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127027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143500"/>
            <a:ext cx="9445526" cy="2926833"/>
            <a:chOff x="0" y="0"/>
            <a:chExt cx="12594035" cy="39024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3902444"/>
            </a:xfrm>
            <a:custGeom>
              <a:avLst/>
              <a:gdLst/>
              <a:ahLst/>
              <a:cxnLst/>
              <a:rect r="r" b="b" t="t" l="l"/>
              <a:pathLst>
                <a:path h="3902444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902444"/>
                  </a:lnTo>
                  <a:lnTo>
                    <a:pt x="0" y="3902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39881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À medida que a tecnologia avança, a demanda por poder de processamento gráfico continua a crescer. As placas gráficas, com a capacidade de processamento paralelo das GPUs tornam-as indispensáveis para tarefas que exigem grande poder computacional, desempenhando um papel fundamental em diversas áreas, impulsionando a inovação e abrindo novas possibilidades.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872406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Referencias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7" y="3322811"/>
            <a:ext cx="8808495" cy="458837"/>
            <a:chOff x="0" y="0"/>
            <a:chExt cx="11744660" cy="611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4" tooltip="https://www.hostinger.com.br/tutoriais/renderizacao"/>
                </a:rPr>
                <a:t>https://www.hostinger.com.br/tutoriais/renderizacao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7" y="4095378"/>
            <a:ext cx="8808495" cy="458837"/>
            <a:chOff x="0" y="0"/>
            <a:chExt cx="11744660" cy="611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5" tooltip="https://www.timetoast.com/timelines/evolucao-das-placas-graficas"/>
                </a:rPr>
                <a:t>https://www.timetoast.com/timelines/evolucao-das-placas-graficas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7" y="4867945"/>
            <a:ext cx="8808495" cy="458837"/>
            <a:chOff x="0" y="0"/>
            <a:chExt cx="11744660" cy="6117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6" tooltip="https://www.ibm.com/br-pt/topics/gpu"/>
                </a:rPr>
                <a:t>https://www.ibm.com/br-pt/topics/gpu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7" y="5640512"/>
            <a:ext cx="8808495" cy="458837"/>
            <a:chOff x="0" y="0"/>
            <a:chExt cx="11744660" cy="6117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7" tooltip="https://pgcomp.ufba.br/visualizacao-cientifica"/>
                </a:rPr>
                <a:t>https://pgcomp.ufba.br/visualizacao-cientifica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7" y="6413078"/>
            <a:ext cx="8808495" cy="458837"/>
            <a:chOff x="0" y="0"/>
            <a:chExt cx="11744660" cy="6117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8" tooltip="https://paulohscwb.github.io/visualizacao-cientifica/"/>
                </a:rPr>
                <a:t>https://paulohscwb.github.io/visualizacao-cientifica/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7" y="7185646"/>
            <a:ext cx="8808495" cy="458837"/>
            <a:chOff x="0" y="0"/>
            <a:chExt cx="11744660" cy="6117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9" tooltip="https://www.voke.tech/blog/o-que-e-gpu/"/>
                </a:rPr>
                <a:t>https://www.voke.tech/blog/o-que-e-gpu/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7" y="7958212"/>
            <a:ext cx="8808495" cy="458837"/>
            <a:chOff x="0" y="0"/>
            <a:chExt cx="11744660" cy="6117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10" tooltip="https://www.nvidia.com/pt-br/ai-on-rtx/"/>
                </a:rPr>
                <a:t>https://www.nvidia.com/pt-br/ai-on-rtx/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2237" y="8731374"/>
            <a:ext cx="8808495" cy="458837"/>
            <a:chOff x="0" y="0"/>
            <a:chExt cx="11744660" cy="6117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11" tooltip="https://www.youtube.com/watch?v=hI9fsGNXO20"/>
                </a:rPr>
                <a:t>https://www.nvidia.com/pt-br/ai-on-rtx/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379859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Introdução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06165"/>
            <a:ext cx="9500395" cy="3654882"/>
            <a:chOff x="0" y="0"/>
            <a:chExt cx="12667193" cy="48731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67193" cy="4873175"/>
            </a:xfrm>
            <a:custGeom>
              <a:avLst/>
              <a:gdLst/>
              <a:ahLst/>
              <a:cxnLst/>
              <a:rect r="r" b="b" t="t" l="l"/>
              <a:pathLst>
                <a:path h="4873175" w="12667193">
                  <a:moveTo>
                    <a:pt x="0" y="0"/>
                  </a:moveTo>
                  <a:lnTo>
                    <a:pt x="12667193" y="0"/>
                  </a:lnTo>
                  <a:lnTo>
                    <a:pt x="12667193" y="4873175"/>
                  </a:lnTo>
                  <a:lnTo>
                    <a:pt x="0" y="4873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2667193" cy="4968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Placas gráficas, também conhecidas como placas de vídeo ou GPUs, são essenciais para gerar e modificar imagens, vídeos e animações com eficiência. Variam de modelos básicos para visuais simples a versões avançadas com renderização, sombreamento e iluminação. Sua capacidade de cálculos rápidos as tornam fundamentais para jogos, simulações científicas, IA e aprendizado de máquina.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7047" y="543805"/>
            <a:ext cx="8006825" cy="861018"/>
            <a:chOff x="0" y="0"/>
            <a:chExt cx="10675767" cy="1148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5767" cy="1148023"/>
            </a:xfrm>
            <a:custGeom>
              <a:avLst/>
              <a:gdLst/>
              <a:ahLst/>
              <a:cxnLst/>
              <a:rect r="r" b="b" t="t" l="l"/>
              <a:pathLst>
                <a:path h="1148023" w="10675767">
                  <a:moveTo>
                    <a:pt x="0" y="0"/>
                  </a:moveTo>
                  <a:lnTo>
                    <a:pt x="10675767" y="0"/>
                  </a:lnTo>
                  <a:lnTo>
                    <a:pt x="10675767" y="1148023"/>
                  </a:lnTo>
                  <a:lnTo>
                    <a:pt x="0" y="114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675767" cy="11765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49"/>
                </a:lnSpc>
              </a:pPr>
              <a:r>
                <a:rPr lang="en-US" sz="4324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Evolução das Placas Gráficas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3464" y="5562600"/>
            <a:ext cx="17161074" cy="19050"/>
            <a:chOff x="0" y="0"/>
            <a:chExt cx="22881432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81462" cy="25400"/>
            </a:xfrm>
            <a:custGeom>
              <a:avLst/>
              <a:gdLst/>
              <a:ahLst/>
              <a:cxnLst/>
              <a:rect r="r" b="b" t="t" l="l"/>
              <a:pathLst>
                <a:path h="25400" w="2288146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868762" y="0"/>
                  </a:lnTo>
                  <a:cubicBezTo>
                    <a:pt x="22875748" y="0"/>
                    <a:pt x="22881462" y="5715"/>
                    <a:pt x="22881462" y="12700"/>
                  </a:cubicBezTo>
                  <a:cubicBezTo>
                    <a:pt x="22881462" y="19685"/>
                    <a:pt x="22875748" y="25400"/>
                    <a:pt x="2286876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39400" y="5079727"/>
            <a:ext cx="19050" cy="482948"/>
            <a:chOff x="0" y="0"/>
            <a:chExt cx="25400" cy="64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876247" y="2308941"/>
            <a:ext cx="2498560" cy="1453127"/>
          </a:xfrm>
          <a:custGeom>
            <a:avLst/>
            <a:gdLst/>
            <a:ahLst/>
            <a:cxnLst/>
            <a:rect r="r" b="b" t="t" l="l"/>
            <a:pathLst>
              <a:path h="1453127" w="2498560">
                <a:moveTo>
                  <a:pt x="0" y="0"/>
                </a:moveTo>
                <a:lnTo>
                  <a:pt x="2498560" y="0"/>
                </a:lnTo>
                <a:lnTo>
                  <a:pt x="2498560" y="1453127"/>
                </a:lnTo>
                <a:lnTo>
                  <a:pt x="0" y="1453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" t="0" r="-7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17909" y="4044858"/>
            <a:ext cx="3081084" cy="869910"/>
            <a:chOff x="0" y="0"/>
            <a:chExt cx="4108112" cy="1159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08112" cy="1159880"/>
            </a:xfrm>
            <a:custGeom>
              <a:avLst/>
              <a:gdLst/>
              <a:ahLst/>
              <a:cxnLst/>
              <a:rect r="r" b="b" t="t" l="l"/>
              <a:pathLst>
                <a:path h="1159880" w="4108112">
                  <a:moveTo>
                    <a:pt x="0" y="0"/>
                  </a:moveTo>
                  <a:lnTo>
                    <a:pt x="4108112" y="0"/>
                  </a:lnTo>
                  <a:lnTo>
                    <a:pt x="4108112" y="1159880"/>
                  </a:lnTo>
                  <a:lnTo>
                    <a:pt x="0" y="1159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108112" cy="1207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S3 86C911 - S3 Graphics: Com suporte em aceleração 2D aos seus chips.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563698" y="5562525"/>
            <a:ext cx="19050" cy="482948"/>
            <a:chOff x="0" y="0"/>
            <a:chExt cx="25400" cy="6439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264613" y="5376713"/>
            <a:ext cx="598170" cy="371624"/>
            <a:chOff x="0" y="0"/>
            <a:chExt cx="797560" cy="49549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74225" y="44352"/>
              <a:ext cx="649110" cy="407194"/>
              <a:chOff x="0" y="0"/>
              <a:chExt cx="649110" cy="4071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49110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49110">
                    <a:moveTo>
                      <a:pt x="0" y="0"/>
                    </a:moveTo>
                    <a:lnTo>
                      <a:pt x="649110" y="0"/>
                    </a:lnTo>
                    <a:lnTo>
                      <a:pt x="649110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"/>
                <a:ext cx="649110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1995</a:t>
                </a:r>
              </a:p>
            </p:txBody>
          </p:sp>
        </p:grp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3586676" y="6206579"/>
            <a:ext cx="2003524" cy="1349574"/>
          </a:xfrm>
          <a:custGeom>
            <a:avLst/>
            <a:gdLst/>
            <a:ahLst/>
            <a:cxnLst/>
            <a:rect r="r" b="b" t="t" l="l"/>
            <a:pathLst>
              <a:path h="1349574" w="2003524">
                <a:moveTo>
                  <a:pt x="0" y="0"/>
                </a:moveTo>
                <a:lnTo>
                  <a:pt x="2003524" y="0"/>
                </a:lnTo>
                <a:lnTo>
                  <a:pt x="2003524" y="1349573"/>
                </a:lnTo>
                <a:lnTo>
                  <a:pt x="0" y="134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2" r="0" b="-19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083746" y="7851427"/>
            <a:ext cx="5009384" cy="1558961"/>
            <a:chOff x="0" y="0"/>
            <a:chExt cx="6412920" cy="19957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12919" cy="1995752"/>
            </a:xfrm>
            <a:custGeom>
              <a:avLst/>
              <a:gdLst/>
              <a:ahLst/>
              <a:cxnLst/>
              <a:rect r="r" b="b" t="t" l="l"/>
              <a:pathLst>
                <a:path h="1995752" w="6412919">
                  <a:moveTo>
                    <a:pt x="0" y="0"/>
                  </a:moveTo>
                  <a:lnTo>
                    <a:pt x="6412919" y="0"/>
                  </a:lnTo>
                  <a:lnTo>
                    <a:pt x="6412919" y="1995752"/>
                  </a:lnTo>
                  <a:lnTo>
                    <a:pt x="0" y="1995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412920" cy="20433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S3 ViRGE - S3 Graphics: Um dos primeiros aceleradores gráficos 2D/3D para usuários domésticos, com bom desempenho em 2D, mas limitado em 3D. Dominou o mercado, especialmente na realidade virtual, oferecendo filtragem bilinear, trilinear e mapeamento de texturas.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18425" y="5079653"/>
            <a:ext cx="19050" cy="482948"/>
            <a:chOff x="0" y="0"/>
            <a:chExt cx="25400" cy="6439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938390" y="5376713"/>
            <a:ext cx="598170" cy="371624"/>
            <a:chOff x="0" y="0"/>
            <a:chExt cx="797560" cy="49549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29354" y="44053"/>
              <a:ext cx="738852" cy="407194"/>
              <a:chOff x="0" y="0"/>
              <a:chExt cx="738852" cy="40719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38852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738852">
                    <a:moveTo>
                      <a:pt x="0" y="0"/>
                    </a:moveTo>
                    <a:lnTo>
                      <a:pt x="738852" y="0"/>
                    </a:lnTo>
                    <a:lnTo>
                      <a:pt x="738852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738852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1997</a:t>
                </a:r>
              </a:p>
            </p:txBody>
          </p:sp>
        </p:grp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5995867" y="2017267"/>
            <a:ext cx="2445117" cy="1565572"/>
          </a:xfrm>
          <a:custGeom>
            <a:avLst/>
            <a:gdLst/>
            <a:ahLst/>
            <a:cxnLst/>
            <a:rect r="r" b="b" t="t" l="l"/>
            <a:pathLst>
              <a:path h="1565572" w="2445117">
                <a:moveTo>
                  <a:pt x="0" y="0"/>
                </a:moveTo>
                <a:lnTo>
                  <a:pt x="2445117" y="0"/>
                </a:lnTo>
                <a:lnTo>
                  <a:pt x="2445117" y="1565572"/>
                </a:lnTo>
                <a:lnTo>
                  <a:pt x="0" y="1565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5" r="0" b="-7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856191" y="3695844"/>
            <a:ext cx="4724469" cy="1288108"/>
            <a:chOff x="0" y="0"/>
            <a:chExt cx="6299291" cy="17174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99291" cy="1717477"/>
            </a:xfrm>
            <a:custGeom>
              <a:avLst/>
              <a:gdLst/>
              <a:ahLst/>
              <a:cxnLst/>
              <a:rect r="r" b="b" t="t" l="l"/>
              <a:pathLst>
                <a:path h="1717477" w="6299291">
                  <a:moveTo>
                    <a:pt x="0" y="0"/>
                  </a:moveTo>
                  <a:lnTo>
                    <a:pt x="6299291" y="0"/>
                  </a:lnTo>
                  <a:lnTo>
                    <a:pt x="6299291" y="1717477"/>
                  </a:lnTo>
                  <a:lnTo>
                    <a:pt x="0" y="1717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299291" cy="1765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NV1 - Nvidia: Placa gráfica 2D/3D com superfícies quadrangulares e som de 32 canais. Apesar da compatibilidade com o SEGA Saturn, fracassou devido à concorrência com melhor desempenho e menor custo.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371535" y="5562525"/>
            <a:ext cx="19050" cy="482948"/>
            <a:chOff x="0" y="0"/>
            <a:chExt cx="25400" cy="64393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072450" y="5386313"/>
            <a:ext cx="598170" cy="371624"/>
            <a:chOff x="0" y="0"/>
            <a:chExt cx="797560" cy="49549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57642" y="44253"/>
              <a:ext cx="682277" cy="407194"/>
              <a:chOff x="0" y="0"/>
              <a:chExt cx="682277" cy="407194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82277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82277">
                    <a:moveTo>
                      <a:pt x="0" y="0"/>
                    </a:moveTo>
                    <a:lnTo>
                      <a:pt x="682277" y="0"/>
                    </a:lnTo>
                    <a:lnTo>
                      <a:pt x="682277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9525"/>
                <a:ext cx="682277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1999</a:t>
                </a:r>
              </a:p>
            </p:txBody>
          </p:sp>
        </p:grp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9414496" y="6263357"/>
            <a:ext cx="1914079" cy="1236017"/>
          </a:xfrm>
          <a:custGeom>
            <a:avLst/>
            <a:gdLst/>
            <a:ahLst/>
            <a:cxnLst/>
            <a:rect r="r" b="b" t="t" l="l"/>
            <a:pathLst>
              <a:path h="1236017" w="1914079">
                <a:moveTo>
                  <a:pt x="0" y="0"/>
                </a:moveTo>
                <a:lnTo>
                  <a:pt x="1914078" y="0"/>
                </a:lnTo>
                <a:lnTo>
                  <a:pt x="1914078" y="1236017"/>
                </a:lnTo>
                <a:lnTo>
                  <a:pt x="0" y="1236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8" r="0" b="-78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8378974" y="7816890"/>
            <a:ext cx="3985123" cy="1441410"/>
            <a:chOff x="0" y="0"/>
            <a:chExt cx="5313497" cy="19218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313497" cy="1921880"/>
            </a:xfrm>
            <a:custGeom>
              <a:avLst/>
              <a:gdLst/>
              <a:ahLst/>
              <a:cxnLst/>
              <a:rect r="r" b="b" t="t" l="l"/>
              <a:pathLst>
                <a:path h="1921880" w="5313497">
                  <a:moveTo>
                    <a:pt x="0" y="0"/>
                  </a:moveTo>
                  <a:lnTo>
                    <a:pt x="5313497" y="0"/>
                  </a:lnTo>
                  <a:lnTo>
                    <a:pt x="5313497" y="1921880"/>
                  </a:lnTo>
                  <a:lnTo>
                    <a:pt x="0" y="192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5313497" cy="1969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256 (NV10) - Nvidia: Quase duas vezes mais rápido que os modelos anteriores, com um pipeline de quatro pixels e suporte a mapeamento de ambiente de cubo para reflexões em tempo real.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3368355" y="5079653"/>
            <a:ext cx="19050" cy="482948"/>
            <a:chOff x="0" y="0"/>
            <a:chExt cx="25400" cy="6439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6007342" y="5590504"/>
            <a:ext cx="19050" cy="482948"/>
            <a:chOff x="0" y="0"/>
            <a:chExt cx="25400" cy="6439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5717782" y="5414292"/>
            <a:ext cx="598170" cy="371624"/>
            <a:chOff x="0" y="0"/>
            <a:chExt cx="797560" cy="49549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10221" y="6350"/>
              <a:ext cx="777208" cy="482854"/>
            </a:xfrm>
            <a:custGeom>
              <a:avLst/>
              <a:gdLst/>
              <a:ahLst/>
              <a:cxnLst/>
              <a:rect r="r" b="b" t="t" l="l"/>
              <a:pathLst>
                <a:path h="482854" w="777208">
                  <a:moveTo>
                    <a:pt x="0" y="90170"/>
                  </a:moveTo>
                  <a:cubicBezTo>
                    <a:pt x="0" y="40386"/>
                    <a:pt x="65006" y="0"/>
                    <a:pt x="145139" y="0"/>
                  </a:cubicBezTo>
                  <a:lnTo>
                    <a:pt x="632069" y="0"/>
                  </a:lnTo>
                  <a:cubicBezTo>
                    <a:pt x="712202" y="0"/>
                    <a:pt x="777208" y="40386"/>
                    <a:pt x="777208" y="90170"/>
                  </a:cubicBezTo>
                  <a:lnTo>
                    <a:pt x="777208" y="392684"/>
                  </a:lnTo>
                  <a:cubicBezTo>
                    <a:pt x="777208" y="442468"/>
                    <a:pt x="712202" y="482854"/>
                    <a:pt x="632069" y="482854"/>
                  </a:cubicBezTo>
                  <a:lnTo>
                    <a:pt x="145139" y="482854"/>
                  </a:lnTo>
                  <a:cubicBezTo>
                    <a:pt x="65006" y="482854"/>
                    <a:pt x="0" y="442468"/>
                    <a:pt x="0" y="39268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97616" cy="495554"/>
            </a:xfrm>
            <a:custGeom>
              <a:avLst/>
              <a:gdLst/>
              <a:ahLst/>
              <a:cxnLst/>
              <a:rect r="r" b="b" t="t" l="l"/>
              <a:pathLst>
                <a:path h="495554" w="797616">
                  <a:moveTo>
                    <a:pt x="0" y="96520"/>
                  </a:moveTo>
                  <a:cubicBezTo>
                    <a:pt x="0" y="43180"/>
                    <a:pt x="69503" y="0"/>
                    <a:pt x="155360" y="0"/>
                  </a:cubicBezTo>
                  <a:lnTo>
                    <a:pt x="642290" y="0"/>
                  </a:lnTo>
                  <a:lnTo>
                    <a:pt x="642290" y="6350"/>
                  </a:lnTo>
                  <a:lnTo>
                    <a:pt x="642290" y="0"/>
                  </a:lnTo>
                  <a:cubicBezTo>
                    <a:pt x="728147" y="0"/>
                    <a:pt x="797616" y="43180"/>
                    <a:pt x="797616" y="96520"/>
                  </a:cubicBezTo>
                  <a:lnTo>
                    <a:pt x="787429" y="96520"/>
                  </a:lnTo>
                  <a:lnTo>
                    <a:pt x="797616" y="96520"/>
                  </a:lnTo>
                  <a:lnTo>
                    <a:pt x="797616" y="399034"/>
                  </a:lnTo>
                  <a:lnTo>
                    <a:pt x="787429" y="399034"/>
                  </a:lnTo>
                  <a:lnTo>
                    <a:pt x="797616" y="399034"/>
                  </a:lnTo>
                  <a:cubicBezTo>
                    <a:pt x="797616" y="452374"/>
                    <a:pt x="728147" y="495554"/>
                    <a:pt x="642290" y="495554"/>
                  </a:cubicBezTo>
                  <a:lnTo>
                    <a:pt x="642290" y="489204"/>
                  </a:lnTo>
                  <a:lnTo>
                    <a:pt x="642290" y="495554"/>
                  </a:lnTo>
                  <a:lnTo>
                    <a:pt x="155360" y="495554"/>
                  </a:lnTo>
                  <a:lnTo>
                    <a:pt x="155360" y="489204"/>
                  </a:lnTo>
                  <a:lnTo>
                    <a:pt x="155360" y="495554"/>
                  </a:lnTo>
                  <a:cubicBezTo>
                    <a:pt x="69503" y="495554"/>
                    <a:pt x="0" y="452374"/>
                    <a:pt x="0" y="399034"/>
                  </a:cubicBezTo>
                  <a:lnTo>
                    <a:pt x="0" y="96520"/>
                  </a:lnTo>
                  <a:lnTo>
                    <a:pt x="10221" y="96520"/>
                  </a:lnTo>
                  <a:lnTo>
                    <a:pt x="0" y="96520"/>
                  </a:lnTo>
                  <a:moveTo>
                    <a:pt x="20442" y="96520"/>
                  </a:moveTo>
                  <a:lnTo>
                    <a:pt x="20442" y="399034"/>
                  </a:lnTo>
                  <a:lnTo>
                    <a:pt x="10221" y="399034"/>
                  </a:lnTo>
                  <a:lnTo>
                    <a:pt x="20442" y="399034"/>
                  </a:lnTo>
                  <a:cubicBezTo>
                    <a:pt x="20442" y="445262"/>
                    <a:pt x="80746" y="482854"/>
                    <a:pt x="155360" y="482854"/>
                  </a:cubicBezTo>
                  <a:lnTo>
                    <a:pt x="642290" y="482854"/>
                  </a:lnTo>
                  <a:cubicBezTo>
                    <a:pt x="716699" y="482854"/>
                    <a:pt x="777208" y="445389"/>
                    <a:pt x="777208" y="399034"/>
                  </a:cubicBezTo>
                  <a:lnTo>
                    <a:pt x="777208" y="96520"/>
                  </a:lnTo>
                  <a:cubicBezTo>
                    <a:pt x="777208" y="50292"/>
                    <a:pt x="716903" y="12700"/>
                    <a:pt x="642290" y="12700"/>
                  </a:cubicBezTo>
                  <a:lnTo>
                    <a:pt x="155360" y="12700"/>
                  </a:lnTo>
                  <a:lnTo>
                    <a:pt x="155360" y="6350"/>
                  </a:lnTo>
                  <a:lnTo>
                    <a:pt x="155360" y="12700"/>
                  </a:lnTo>
                  <a:cubicBezTo>
                    <a:pt x="80746" y="12700"/>
                    <a:pt x="20442" y="50165"/>
                    <a:pt x="20442" y="9652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3088320" y="5376713"/>
            <a:ext cx="598170" cy="371624"/>
            <a:chOff x="0" y="0"/>
            <a:chExt cx="797560" cy="495498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24430" y="50007"/>
              <a:ext cx="748701" cy="420887"/>
              <a:chOff x="0" y="0"/>
              <a:chExt cx="748701" cy="4208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748701" cy="420887"/>
              </a:xfrm>
              <a:custGeom>
                <a:avLst/>
                <a:gdLst/>
                <a:ahLst/>
                <a:cxnLst/>
                <a:rect r="r" b="b" t="t" l="l"/>
                <a:pathLst>
                  <a:path h="420887" w="748701">
                    <a:moveTo>
                      <a:pt x="0" y="0"/>
                    </a:moveTo>
                    <a:lnTo>
                      <a:pt x="748701" y="0"/>
                    </a:lnTo>
                    <a:lnTo>
                      <a:pt x="748701" y="420887"/>
                    </a:lnTo>
                    <a:lnTo>
                      <a:pt x="0" y="4208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9525"/>
                <a:ext cx="748701" cy="43041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62"/>
                  </a:lnSpc>
                </a:pPr>
                <a:r>
                  <a:rPr lang="en-US" sz="1560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2002</a:t>
                </a:r>
              </a:p>
            </p:txBody>
          </p:sp>
        </p:grpSp>
      </p:grpSp>
      <p:sp>
        <p:nvSpPr>
          <p:cNvPr name="Freeform 69" id="69" descr="preencoded.png"/>
          <p:cNvSpPr/>
          <p:nvPr/>
        </p:nvSpPr>
        <p:spPr>
          <a:xfrm flipH="false" flipV="false" rot="0">
            <a:off x="12208463" y="2105720"/>
            <a:ext cx="2357884" cy="1477119"/>
          </a:xfrm>
          <a:custGeom>
            <a:avLst/>
            <a:gdLst/>
            <a:ahLst/>
            <a:cxnLst/>
            <a:rect r="r" b="b" t="t" l="l"/>
            <a:pathLst>
              <a:path h="1477119" w="2357884">
                <a:moveTo>
                  <a:pt x="0" y="0"/>
                </a:moveTo>
                <a:lnTo>
                  <a:pt x="2357884" y="0"/>
                </a:lnTo>
                <a:lnTo>
                  <a:pt x="2357884" y="1477119"/>
                </a:lnTo>
                <a:lnTo>
                  <a:pt x="0" y="1477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" t="0" r="-116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11461195" y="3762068"/>
            <a:ext cx="3852421" cy="1155660"/>
            <a:chOff x="0" y="0"/>
            <a:chExt cx="5136561" cy="15408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136561" cy="1540880"/>
            </a:xfrm>
            <a:custGeom>
              <a:avLst/>
              <a:gdLst/>
              <a:ahLst/>
              <a:cxnLst/>
              <a:rect r="r" b="b" t="t" l="l"/>
              <a:pathLst>
                <a:path h="1540880" w="5136561">
                  <a:moveTo>
                    <a:pt x="0" y="0"/>
                  </a:moveTo>
                  <a:lnTo>
                    <a:pt x="5136561" y="0"/>
                  </a:lnTo>
                  <a:lnTo>
                    <a:pt x="5136561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5136561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Radeon R300 – ATI: Com uma estrutura renovada com 107 milhões de transistores, dobrando a capacidade anterior e aumentando as velocidades de clock, núcleo e memória.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640393" y="5376713"/>
            <a:ext cx="598015" cy="371624"/>
            <a:chOff x="0" y="0"/>
            <a:chExt cx="797353" cy="495498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797353" cy="495498"/>
              <a:chOff x="0" y="0"/>
              <a:chExt cx="797353" cy="49549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10218" y="6350"/>
                <a:ext cx="777006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006">
                    <a:moveTo>
                      <a:pt x="0" y="90170"/>
                    </a:moveTo>
                    <a:cubicBezTo>
                      <a:pt x="0" y="40386"/>
                      <a:pt x="64989" y="0"/>
                      <a:pt x="145101" y="0"/>
                    </a:cubicBezTo>
                    <a:lnTo>
                      <a:pt x="631905" y="0"/>
                    </a:lnTo>
                    <a:cubicBezTo>
                      <a:pt x="712017" y="0"/>
                      <a:pt x="777006" y="40386"/>
                      <a:pt x="777006" y="90170"/>
                    </a:cubicBezTo>
                    <a:lnTo>
                      <a:pt x="777006" y="392684"/>
                    </a:lnTo>
                    <a:cubicBezTo>
                      <a:pt x="777006" y="442468"/>
                      <a:pt x="712017" y="482854"/>
                      <a:pt x="631905" y="482854"/>
                    </a:cubicBezTo>
                    <a:lnTo>
                      <a:pt x="145101" y="482854"/>
                    </a:lnTo>
                    <a:cubicBezTo>
                      <a:pt x="64989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797409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409">
                    <a:moveTo>
                      <a:pt x="0" y="96520"/>
                    </a:moveTo>
                    <a:cubicBezTo>
                      <a:pt x="0" y="43180"/>
                      <a:pt x="69485" y="0"/>
                      <a:pt x="155319" y="0"/>
                    </a:cubicBezTo>
                    <a:lnTo>
                      <a:pt x="642123" y="0"/>
                    </a:lnTo>
                    <a:lnTo>
                      <a:pt x="642123" y="6350"/>
                    </a:lnTo>
                    <a:lnTo>
                      <a:pt x="642123" y="0"/>
                    </a:lnTo>
                    <a:cubicBezTo>
                      <a:pt x="727958" y="0"/>
                      <a:pt x="797409" y="43180"/>
                      <a:pt x="797409" y="96520"/>
                    </a:cubicBezTo>
                    <a:lnTo>
                      <a:pt x="787224" y="96520"/>
                    </a:lnTo>
                    <a:lnTo>
                      <a:pt x="797409" y="96520"/>
                    </a:lnTo>
                    <a:lnTo>
                      <a:pt x="797409" y="399034"/>
                    </a:lnTo>
                    <a:lnTo>
                      <a:pt x="787224" y="399034"/>
                    </a:lnTo>
                    <a:lnTo>
                      <a:pt x="797409" y="399034"/>
                    </a:lnTo>
                    <a:cubicBezTo>
                      <a:pt x="797409" y="452374"/>
                      <a:pt x="727958" y="495554"/>
                      <a:pt x="642123" y="495554"/>
                    </a:cubicBezTo>
                    <a:lnTo>
                      <a:pt x="642123" y="489204"/>
                    </a:lnTo>
                    <a:lnTo>
                      <a:pt x="642123" y="495554"/>
                    </a:lnTo>
                    <a:lnTo>
                      <a:pt x="155319" y="495554"/>
                    </a:lnTo>
                    <a:lnTo>
                      <a:pt x="155319" y="489204"/>
                    </a:lnTo>
                    <a:lnTo>
                      <a:pt x="155319" y="495554"/>
                    </a:lnTo>
                    <a:cubicBezTo>
                      <a:pt x="69485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18" y="96520"/>
                    </a:lnTo>
                    <a:lnTo>
                      <a:pt x="0" y="96520"/>
                    </a:lnTo>
                    <a:moveTo>
                      <a:pt x="20437" y="96520"/>
                    </a:moveTo>
                    <a:lnTo>
                      <a:pt x="20437" y="399034"/>
                    </a:lnTo>
                    <a:lnTo>
                      <a:pt x="10218" y="399034"/>
                    </a:lnTo>
                    <a:lnTo>
                      <a:pt x="20437" y="399034"/>
                    </a:lnTo>
                    <a:cubicBezTo>
                      <a:pt x="20437" y="445262"/>
                      <a:pt x="80725" y="482854"/>
                      <a:pt x="155319" y="482854"/>
                    </a:cubicBezTo>
                    <a:lnTo>
                      <a:pt x="642123" y="482854"/>
                    </a:lnTo>
                    <a:cubicBezTo>
                      <a:pt x="716513" y="482854"/>
                      <a:pt x="777006" y="445389"/>
                      <a:pt x="777006" y="399034"/>
                    </a:cubicBezTo>
                    <a:lnTo>
                      <a:pt x="777006" y="96520"/>
                    </a:lnTo>
                    <a:cubicBezTo>
                      <a:pt x="777006" y="50292"/>
                      <a:pt x="716717" y="12700"/>
                      <a:pt x="642123" y="12700"/>
                    </a:cubicBezTo>
                    <a:lnTo>
                      <a:pt x="155319" y="12700"/>
                    </a:lnTo>
                    <a:lnTo>
                      <a:pt x="155319" y="6350"/>
                    </a:lnTo>
                    <a:lnTo>
                      <a:pt x="155319" y="12700"/>
                    </a:lnTo>
                    <a:cubicBezTo>
                      <a:pt x="80725" y="12700"/>
                      <a:pt x="20437" y="50165"/>
                      <a:pt x="20437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77" id="77"/>
            <p:cNvSpPr txBox="true"/>
            <p:nvPr/>
          </p:nvSpPr>
          <p:spPr>
            <a:xfrm rot="0">
              <a:off x="50309" y="115457"/>
              <a:ext cx="696735" cy="29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6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1990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5742298" y="5442348"/>
            <a:ext cx="549139" cy="315665"/>
            <a:chOff x="0" y="0"/>
            <a:chExt cx="732185" cy="42088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732185" cy="420887"/>
            </a:xfrm>
            <a:custGeom>
              <a:avLst/>
              <a:gdLst/>
              <a:ahLst/>
              <a:cxnLst/>
              <a:rect r="r" b="b" t="t" l="l"/>
              <a:pathLst>
                <a:path h="420887" w="732185">
                  <a:moveTo>
                    <a:pt x="0" y="0"/>
                  </a:moveTo>
                  <a:lnTo>
                    <a:pt x="732185" y="0"/>
                  </a:lnTo>
                  <a:lnTo>
                    <a:pt x="732185" y="420887"/>
                  </a:lnTo>
                  <a:lnTo>
                    <a:pt x="0" y="420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9525"/>
              <a:ext cx="732185" cy="430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1962"/>
                </a:lnSpc>
                <a:spcBef>
                  <a:spcPct val="0"/>
                </a:spcBef>
              </a:pPr>
              <a:r>
                <a:rPr lang="en-US" sz="1560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2006</a:t>
              </a:r>
            </a:p>
          </p:txBody>
        </p:sp>
      </p:grpSp>
      <p:sp>
        <p:nvSpPr>
          <p:cNvPr name="Freeform 81" id="81" descr="preencoded.png"/>
          <p:cNvSpPr/>
          <p:nvPr/>
        </p:nvSpPr>
        <p:spPr>
          <a:xfrm flipH="false" flipV="false" rot="0">
            <a:off x="15094505" y="6168330"/>
            <a:ext cx="1863775" cy="1482030"/>
          </a:xfrm>
          <a:custGeom>
            <a:avLst/>
            <a:gdLst/>
            <a:ahLst/>
            <a:cxnLst/>
            <a:rect r="r" b="b" t="t" l="l"/>
            <a:pathLst>
              <a:path h="1482030" w="1863775">
                <a:moveTo>
                  <a:pt x="0" y="0"/>
                </a:moveTo>
                <a:lnTo>
                  <a:pt x="1863775" y="0"/>
                </a:lnTo>
                <a:lnTo>
                  <a:pt x="1863775" y="1482030"/>
                </a:lnTo>
                <a:lnTo>
                  <a:pt x="0" y="1482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" r="0" b="-46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4309197" y="8117085"/>
            <a:ext cx="3415340" cy="584160"/>
            <a:chOff x="0" y="0"/>
            <a:chExt cx="4553787" cy="77888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553787" cy="778880"/>
            </a:xfrm>
            <a:custGeom>
              <a:avLst/>
              <a:gdLst/>
              <a:ahLst/>
              <a:cxnLst/>
              <a:rect r="r" b="b" t="t" l="l"/>
              <a:pathLst>
                <a:path h="778880" w="4553787">
                  <a:moveTo>
                    <a:pt x="0" y="0"/>
                  </a:moveTo>
                  <a:lnTo>
                    <a:pt x="4553787" y="0"/>
                  </a:lnTo>
                  <a:lnTo>
                    <a:pt x="4553787" y="778880"/>
                  </a:lnTo>
                  <a:lnTo>
                    <a:pt x="0" y="77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4553787" cy="826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séries 8 - Nvidia: Primeira GPU a suportar o Direct3D 10 do Windows Vista.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98173" y="4934683"/>
            <a:ext cx="17161074" cy="19050"/>
            <a:chOff x="0" y="0"/>
            <a:chExt cx="22881432" cy="2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81462" cy="25400"/>
            </a:xfrm>
            <a:custGeom>
              <a:avLst/>
              <a:gdLst/>
              <a:ahLst/>
              <a:cxnLst/>
              <a:rect r="r" b="b" t="t" l="l"/>
              <a:pathLst>
                <a:path h="25400" w="2288146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868762" y="0"/>
                  </a:lnTo>
                  <a:cubicBezTo>
                    <a:pt x="22875748" y="0"/>
                    <a:pt x="22881462" y="5715"/>
                    <a:pt x="22881462" y="12700"/>
                  </a:cubicBezTo>
                  <a:cubicBezTo>
                    <a:pt x="22881462" y="19685"/>
                    <a:pt x="22875748" y="25400"/>
                    <a:pt x="2286876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31895" y="4461486"/>
            <a:ext cx="19050" cy="482948"/>
            <a:chOff x="0" y="0"/>
            <a:chExt cx="25400" cy="643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861282" y="4934608"/>
            <a:ext cx="19050" cy="482948"/>
            <a:chOff x="0" y="0"/>
            <a:chExt cx="25400" cy="6439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62197" y="4748796"/>
            <a:ext cx="598170" cy="371624"/>
            <a:chOff x="0" y="0"/>
            <a:chExt cx="797560" cy="4954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74225" y="44352"/>
              <a:ext cx="649110" cy="407194"/>
              <a:chOff x="0" y="0"/>
              <a:chExt cx="649110" cy="40719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49110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49110">
                    <a:moveTo>
                      <a:pt x="0" y="0"/>
                    </a:moveTo>
                    <a:lnTo>
                      <a:pt x="649110" y="0"/>
                    </a:lnTo>
                    <a:lnTo>
                      <a:pt x="649110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649110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2010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7954706" y="4451736"/>
            <a:ext cx="19050" cy="482948"/>
            <a:chOff x="0" y="0"/>
            <a:chExt cx="25400" cy="6439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674671" y="4748796"/>
            <a:ext cx="598170" cy="371624"/>
            <a:chOff x="0" y="0"/>
            <a:chExt cx="797560" cy="49549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354" y="44053"/>
              <a:ext cx="738852" cy="407194"/>
              <a:chOff x="0" y="0"/>
              <a:chExt cx="738852" cy="40719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38852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738852">
                    <a:moveTo>
                      <a:pt x="0" y="0"/>
                    </a:moveTo>
                    <a:lnTo>
                      <a:pt x="738852" y="0"/>
                    </a:lnTo>
                    <a:lnTo>
                      <a:pt x="738852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738852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2016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914732" y="4962587"/>
            <a:ext cx="19050" cy="482948"/>
            <a:chOff x="0" y="0"/>
            <a:chExt cx="25400" cy="6439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615647" y="4786375"/>
            <a:ext cx="598170" cy="371624"/>
            <a:chOff x="0" y="0"/>
            <a:chExt cx="797560" cy="49549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57642" y="44253"/>
              <a:ext cx="682277" cy="407194"/>
              <a:chOff x="0" y="0"/>
              <a:chExt cx="682277" cy="40719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82277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82277">
                    <a:moveTo>
                      <a:pt x="0" y="0"/>
                    </a:moveTo>
                    <a:lnTo>
                      <a:pt x="682277" y="0"/>
                    </a:lnTo>
                    <a:lnTo>
                      <a:pt x="682277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9525"/>
                <a:ext cx="682277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2018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3823709" y="4451736"/>
            <a:ext cx="19050" cy="482948"/>
            <a:chOff x="0" y="0"/>
            <a:chExt cx="25400" cy="6439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042052" y="4962587"/>
            <a:ext cx="19050" cy="482948"/>
            <a:chOff x="0" y="0"/>
            <a:chExt cx="25400" cy="6439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752492" y="4786375"/>
            <a:ext cx="598170" cy="371624"/>
            <a:chOff x="0" y="0"/>
            <a:chExt cx="797560" cy="49549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0221" y="6350"/>
              <a:ext cx="777208" cy="482854"/>
            </a:xfrm>
            <a:custGeom>
              <a:avLst/>
              <a:gdLst/>
              <a:ahLst/>
              <a:cxnLst/>
              <a:rect r="r" b="b" t="t" l="l"/>
              <a:pathLst>
                <a:path h="482854" w="777208">
                  <a:moveTo>
                    <a:pt x="0" y="90170"/>
                  </a:moveTo>
                  <a:cubicBezTo>
                    <a:pt x="0" y="40386"/>
                    <a:pt x="65006" y="0"/>
                    <a:pt x="145139" y="0"/>
                  </a:cubicBezTo>
                  <a:lnTo>
                    <a:pt x="632069" y="0"/>
                  </a:lnTo>
                  <a:cubicBezTo>
                    <a:pt x="712202" y="0"/>
                    <a:pt x="777208" y="40386"/>
                    <a:pt x="777208" y="90170"/>
                  </a:cubicBezTo>
                  <a:lnTo>
                    <a:pt x="777208" y="392684"/>
                  </a:lnTo>
                  <a:cubicBezTo>
                    <a:pt x="777208" y="442468"/>
                    <a:pt x="712202" y="482854"/>
                    <a:pt x="632069" y="482854"/>
                  </a:cubicBezTo>
                  <a:lnTo>
                    <a:pt x="145139" y="482854"/>
                  </a:lnTo>
                  <a:cubicBezTo>
                    <a:pt x="65006" y="482854"/>
                    <a:pt x="0" y="442468"/>
                    <a:pt x="0" y="39268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7616" cy="495554"/>
            </a:xfrm>
            <a:custGeom>
              <a:avLst/>
              <a:gdLst/>
              <a:ahLst/>
              <a:cxnLst/>
              <a:rect r="r" b="b" t="t" l="l"/>
              <a:pathLst>
                <a:path h="495554" w="797616">
                  <a:moveTo>
                    <a:pt x="0" y="96520"/>
                  </a:moveTo>
                  <a:cubicBezTo>
                    <a:pt x="0" y="43180"/>
                    <a:pt x="69503" y="0"/>
                    <a:pt x="155360" y="0"/>
                  </a:cubicBezTo>
                  <a:lnTo>
                    <a:pt x="642290" y="0"/>
                  </a:lnTo>
                  <a:lnTo>
                    <a:pt x="642290" y="6350"/>
                  </a:lnTo>
                  <a:lnTo>
                    <a:pt x="642290" y="0"/>
                  </a:lnTo>
                  <a:cubicBezTo>
                    <a:pt x="728147" y="0"/>
                    <a:pt x="797616" y="43180"/>
                    <a:pt x="797616" y="96520"/>
                  </a:cubicBezTo>
                  <a:lnTo>
                    <a:pt x="787429" y="96520"/>
                  </a:lnTo>
                  <a:lnTo>
                    <a:pt x="797616" y="96520"/>
                  </a:lnTo>
                  <a:lnTo>
                    <a:pt x="797616" y="399034"/>
                  </a:lnTo>
                  <a:lnTo>
                    <a:pt x="787429" y="399034"/>
                  </a:lnTo>
                  <a:lnTo>
                    <a:pt x="797616" y="399034"/>
                  </a:lnTo>
                  <a:cubicBezTo>
                    <a:pt x="797616" y="452374"/>
                    <a:pt x="728147" y="495554"/>
                    <a:pt x="642290" y="495554"/>
                  </a:cubicBezTo>
                  <a:lnTo>
                    <a:pt x="642290" y="489204"/>
                  </a:lnTo>
                  <a:lnTo>
                    <a:pt x="642290" y="495554"/>
                  </a:lnTo>
                  <a:lnTo>
                    <a:pt x="155360" y="495554"/>
                  </a:lnTo>
                  <a:lnTo>
                    <a:pt x="155360" y="489204"/>
                  </a:lnTo>
                  <a:lnTo>
                    <a:pt x="155360" y="495554"/>
                  </a:lnTo>
                  <a:cubicBezTo>
                    <a:pt x="69503" y="495554"/>
                    <a:pt x="0" y="452374"/>
                    <a:pt x="0" y="399034"/>
                  </a:cubicBezTo>
                  <a:lnTo>
                    <a:pt x="0" y="96520"/>
                  </a:lnTo>
                  <a:lnTo>
                    <a:pt x="10221" y="96520"/>
                  </a:lnTo>
                  <a:lnTo>
                    <a:pt x="0" y="96520"/>
                  </a:lnTo>
                  <a:moveTo>
                    <a:pt x="20442" y="96520"/>
                  </a:moveTo>
                  <a:lnTo>
                    <a:pt x="20442" y="399034"/>
                  </a:lnTo>
                  <a:lnTo>
                    <a:pt x="10221" y="399034"/>
                  </a:lnTo>
                  <a:lnTo>
                    <a:pt x="20442" y="399034"/>
                  </a:lnTo>
                  <a:cubicBezTo>
                    <a:pt x="20442" y="445262"/>
                    <a:pt x="80746" y="482854"/>
                    <a:pt x="155360" y="482854"/>
                  </a:cubicBezTo>
                  <a:lnTo>
                    <a:pt x="642290" y="482854"/>
                  </a:lnTo>
                  <a:cubicBezTo>
                    <a:pt x="716699" y="482854"/>
                    <a:pt x="777208" y="445389"/>
                    <a:pt x="777208" y="399034"/>
                  </a:cubicBezTo>
                  <a:lnTo>
                    <a:pt x="777208" y="96520"/>
                  </a:lnTo>
                  <a:cubicBezTo>
                    <a:pt x="777208" y="50292"/>
                    <a:pt x="716903" y="12700"/>
                    <a:pt x="642290" y="12700"/>
                  </a:cubicBezTo>
                  <a:lnTo>
                    <a:pt x="155360" y="12700"/>
                  </a:lnTo>
                  <a:lnTo>
                    <a:pt x="155360" y="6350"/>
                  </a:lnTo>
                  <a:lnTo>
                    <a:pt x="155360" y="12700"/>
                  </a:lnTo>
                  <a:cubicBezTo>
                    <a:pt x="80746" y="12700"/>
                    <a:pt x="20442" y="50165"/>
                    <a:pt x="20442" y="9652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543674" y="4748796"/>
            <a:ext cx="598170" cy="371624"/>
            <a:chOff x="0" y="0"/>
            <a:chExt cx="797560" cy="495498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24430" y="50007"/>
              <a:ext cx="748701" cy="420887"/>
              <a:chOff x="0" y="0"/>
              <a:chExt cx="748701" cy="42088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748701" cy="420887"/>
              </a:xfrm>
              <a:custGeom>
                <a:avLst/>
                <a:gdLst/>
                <a:ahLst/>
                <a:cxnLst/>
                <a:rect r="r" b="b" t="t" l="l"/>
                <a:pathLst>
                  <a:path h="420887" w="748701">
                    <a:moveTo>
                      <a:pt x="0" y="0"/>
                    </a:moveTo>
                    <a:lnTo>
                      <a:pt x="748701" y="0"/>
                    </a:lnTo>
                    <a:lnTo>
                      <a:pt x="748701" y="420887"/>
                    </a:lnTo>
                    <a:lnTo>
                      <a:pt x="0" y="4208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9525"/>
                <a:ext cx="748701" cy="43041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62"/>
                  </a:lnSpc>
                </a:pPr>
                <a:r>
                  <a:rPr lang="en-US" sz="1560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2022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932888" y="4758472"/>
            <a:ext cx="598015" cy="371624"/>
            <a:chOff x="0" y="0"/>
            <a:chExt cx="797353" cy="49549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797353" cy="495498"/>
              <a:chOff x="0" y="0"/>
              <a:chExt cx="797353" cy="49549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0218" y="6350"/>
                <a:ext cx="777006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006">
                    <a:moveTo>
                      <a:pt x="0" y="90170"/>
                    </a:moveTo>
                    <a:cubicBezTo>
                      <a:pt x="0" y="40386"/>
                      <a:pt x="64989" y="0"/>
                      <a:pt x="145101" y="0"/>
                    </a:cubicBezTo>
                    <a:lnTo>
                      <a:pt x="631905" y="0"/>
                    </a:lnTo>
                    <a:cubicBezTo>
                      <a:pt x="712017" y="0"/>
                      <a:pt x="777006" y="40386"/>
                      <a:pt x="777006" y="90170"/>
                    </a:cubicBezTo>
                    <a:lnTo>
                      <a:pt x="777006" y="392684"/>
                    </a:lnTo>
                    <a:cubicBezTo>
                      <a:pt x="777006" y="442468"/>
                      <a:pt x="712017" y="482854"/>
                      <a:pt x="631905" y="482854"/>
                    </a:cubicBezTo>
                    <a:lnTo>
                      <a:pt x="145101" y="482854"/>
                    </a:lnTo>
                    <a:cubicBezTo>
                      <a:pt x="64989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97409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409">
                    <a:moveTo>
                      <a:pt x="0" y="96520"/>
                    </a:moveTo>
                    <a:cubicBezTo>
                      <a:pt x="0" y="43180"/>
                      <a:pt x="69485" y="0"/>
                      <a:pt x="155319" y="0"/>
                    </a:cubicBezTo>
                    <a:lnTo>
                      <a:pt x="642123" y="0"/>
                    </a:lnTo>
                    <a:lnTo>
                      <a:pt x="642123" y="6350"/>
                    </a:lnTo>
                    <a:lnTo>
                      <a:pt x="642123" y="0"/>
                    </a:lnTo>
                    <a:cubicBezTo>
                      <a:pt x="727958" y="0"/>
                      <a:pt x="797409" y="43180"/>
                      <a:pt x="797409" y="96520"/>
                    </a:cubicBezTo>
                    <a:lnTo>
                      <a:pt x="787224" y="96520"/>
                    </a:lnTo>
                    <a:lnTo>
                      <a:pt x="797409" y="96520"/>
                    </a:lnTo>
                    <a:lnTo>
                      <a:pt x="797409" y="399034"/>
                    </a:lnTo>
                    <a:lnTo>
                      <a:pt x="787224" y="399034"/>
                    </a:lnTo>
                    <a:lnTo>
                      <a:pt x="797409" y="399034"/>
                    </a:lnTo>
                    <a:cubicBezTo>
                      <a:pt x="797409" y="452374"/>
                      <a:pt x="727958" y="495554"/>
                      <a:pt x="642123" y="495554"/>
                    </a:cubicBezTo>
                    <a:lnTo>
                      <a:pt x="642123" y="489204"/>
                    </a:lnTo>
                    <a:lnTo>
                      <a:pt x="642123" y="495554"/>
                    </a:lnTo>
                    <a:lnTo>
                      <a:pt x="155319" y="495554"/>
                    </a:lnTo>
                    <a:lnTo>
                      <a:pt x="155319" y="489204"/>
                    </a:lnTo>
                    <a:lnTo>
                      <a:pt x="155319" y="495554"/>
                    </a:lnTo>
                    <a:cubicBezTo>
                      <a:pt x="69485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18" y="96520"/>
                    </a:lnTo>
                    <a:lnTo>
                      <a:pt x="0" y="96520"/>
                    </a:lnTo>
                    <a:moveTo>
                      <a:pt x="20437" y="96520"/>
                    </a:moveTo>
                    <a:lnTo>
                      <a:pt x="20437" y="399034"/>
                    </a:lnTo>
                    <a:lnTo>
                      <a:pt x="10218" y="399034"/>
                    </a:lnTo>
                    <a:lnTo>
                      <a:pt x="20437" y="399034"/>
                    </a:lnTo>
                    <a:cubicBezTo>
                      <a:pt x="20437" y="445262"/>
                      <a:pt x="80725" y="482854"/>
                      <a:pt x="155319" y="482854"/>
                    </a:cubicBezTo>
                    <a:lnTo>
                      <a:pt x="642123" y="482854"/>
                    </a:lnTo>
                    <a:cubicBezTo>
                      <a:pt x="716513" y="482854"/>
                      <a:pt x="777006" y="445389"/>
                      <a:pt x="777006" y="399034"/>
                    </a:cubicBezTo>
                    <a:lnTo>
                      <a:pt x="777006" y="96520"/>
                    </a:lnTo>
                    <a:cubicBezTo>
                      <a:pt x="777006" y="50292"/>
                      <a:pt x="716717" y="12700"/>
                      <a:pt x="642123" y="12700"/>
                    </a:cubicBezTo>
                    <a:lnTo>
                      <a:pt x="155319" y="12700"/>
                    </a:lnTo>
                    <a:lnTo>
                      <a:pt x="155319" y="6350"/>
                    </a:lnTo>
                    <a:lnTo>
                      <a:pt x="155319" y="12700"/>
                    </a:lnTo>
                    <a:cubicBezTo>
                      <a:pt x="80725" y="12700"/>
                      <a:pt x="20437" y="50165"/>
                      <a:pt x="20437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50309" y="115457"/>
              <a:ext cx="696735" cy="29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6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777007" y="4814430"/>
            <a:ext cx="549139" cy="315665"/>
            <a:chOff x="0" y="0"/>
            <a:chExt cx="732185" cy="42088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2185" cy="420887"/>
            </a:xfrm>
            <a:custGeom>
              <a:avLst/>
              <a:gdLst/>
              <a:ahLst/>
              <a:cxnLst/>
              <a:rect r="r" b="b" t="t" l="l"/>
              <a:pathLst>
                <a:path h="420887" w="732185">
                  <a:moveTo>
                    <a:pt x="0" y="0"/>
                  </a:moveTo>
                  <a:lnTo>
                    <a:pt x="732185" y="0"/>
                  </a:lnTo>
                  <a:lnTo>
                    <a:pt x="732185" y="420887"/>
                  </a:lnTo>
                  <a:lnTo>
                    <a:pt x="0" y="420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732185" cy="430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1962"/>
                </a:lnSpc>
                <a:spcBef>
                  <a:spcPct val="0"/>
                </a:spcBef>
              </a:pPr>
              <a:r>
                <a:rPr lang="en-US" sz="156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2025</a:t>
              </a:r>
            </a:p>
          </p:txBody>
        </p:sp>
      </p:grpSp>
      <p:sp>
        <p:nvSpPr>
          <p:cNvPr name="Freeform 58" id="58" descr="preencoded.png"/>
          <p:cNvSpPr/>
          <p:nvPr/>
        </p:nvSpPr>
        <p:spPr>
          <a:xfrm flipH="false" flipV="false" rot="0">
            <a:off x="1063409" y="1392967"/>
            <a:ext cx="2503735" cy="1515964"/>
          </a:xfrm>
          <a:custGeom>
            <a:avLst/>
            <a:gdLst/>
            <a:ahLst/>
            <a:cxnLst/>
            <a:rect r="r" b="b" t="t" l="l"/>
            <a:pathLst>
              <a:path h="1515964" w="2503735">
                <a:moveTo>
                  <a:pt x="0" y="0"/>
                </a:moveTo>
                <a:lnTo>
                  <a:pt x="2503735" y="0"/>
                </a:lnTo>
                <a:lnTo>
                  <a:pt x="2503735" y="1515964"/>
                </a:lnTo>
                <a:lnTo>
                  <a:pt x="0" y="151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" t="0" r="-75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349089" y="3108956"/>
            <a:ext cx="3803712" cy="1155660"/>
            <a:chOff x="0" y="0"/>
            <a:chExt cx="5071616" cy="154088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071616" cy="1540880"/>
            </a:xfrm>
            <a:custGeom>
              <a:avLst/>
              <a:gdLst/>
              <a:ahLst/>
              <a:cxnLst/>
              <a:rect r="r" b="b" t="t" l="l"/>
              <a:pathLst>
                <a:path h="1540880" w="5071616">
                  <a:moveTo>
                    <a:pt x="0" y="0"/>
                  </a:moveTo>
                  <a:lnTo>
                    <a:pt x="5071616" y="0"/>
                  </a:lnTo>
                  <a:lnTo>
                    <a:pt x="5071616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5071616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Radeon R700 – ATI: Reformulado após a aquisição pela AMD em 2006, introduziu suporte ao Shader geométrico e, foi pioneiro no uso de memória GDDR5.</a:t>
              </a:r>
            </a:p>
          </p:txBody>
        </p:sp>
      </p:grpSp>
      <p:sp>
        <p:nvSpPr>
          <p:cNvPr name="Freeform 62" id="62" descr="preencoded.png"/>
          <p:cNvSpPr/>
          <p:nvPr/>
        </p:nvSpPr>
        <p:spPr>
          <a:xfrm flipH="false" flipV="false" rot="0">
            <a:off x="3707431" y="5560433"/>
            <a:ext cx="2312937" cy="1589335"/>
          </a:xfrm>
          <a:custGeom>
            <a:avLst/>
            <a:gdLst/>
            <a:ahLst/>
            <a:cxnLst/>
            <a:rect r="r" b="b" t="t" l="l"/>
            <a:pathLst>
              <a:path h="1589335" w="2312937">
                <a:moveTo>
                  <a:pt x="0" y="0"/>
                </a:moveTo>
                <a:lnTo>
                  <a:pt x="2312938" y="0"/>
                </a:lnTo>
                <a:lnTo>
                  <a:pt x="2312938" y="1589335"/>
                </a:lnTo>
                <a:lnTo>
                  <a:pt x="0" y="158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" r="0" b="-6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2739685" y="7452623"/>
            <a:ext cx="4243195" cy="1155660"/>
            <a:chOff x="0" y="0"/>
            <a:chExt cx="5657594" cy="15408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657594" cy="1540880"/>
            </a:xfrm>
            <a:custGeom>
              <a:avLst/>
              <a:gdLst/>
              <a:ahLst/>
              <a:cxnLst/>
              <a:rect r="r" b="b" t="t" l="l"/>
              <a:pathLst>
                <a:path h="1540880" w="5657594">
                  <a:moveTo>
                    <a:pt x="0" y="0"/>
                  </a:moveTo>
                  <a:lnTo>
                    <a:pt x="5657594" y="0"/>
                  </a:lnTo>
                  <a:lnTo>
                    <a:pt x="5657594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5657594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séries 400 e 500 - Nvidia: Com a microarquitetura Fermi o GF100, tinha suporte a OpenGL 4.0 e Direct3D 11, mas nenhum modelo totalmente habilitado foi lançado.</a:t>
              </a:r>
            </a:p>
          </p:txBody>
        </p:sp>
      </p:grpSp>
      <p:sp>
        <p:nvSpPr>
          <p:cNvPr name="Freeform 66" id="66" descr="preencoded.png"/>
          <p:cNvSpPr/>
          <p:nvPr/>
        </p:nvSpPr>
        <p:spPr>
          <a:xfrm flipH="false" flipV="false" rot="0">
            <a:off x="6809660" y="1454741"/>
            <a:ext cx="2424856" cy="1727597"/>
          </a:xfrm>
          <a:custGeom>
            <a:avLst/>
            <a:gdLst/>
            <a:ahLst/>
            <a:cxnLst/>
            <a:rect r="r" b="b" t="t" l="l"/>
            <a:pathLst>
              <a:path h="1727597" w="2424856">
                <a:moveTo>
                  <a:pt x="0" y="0"/>
                </a:moveTo>
                <a:lnTo>
                  <a:pt x="2424856" y="0"/>
                </a:lnTo>
                <a:lnTo>
                  <a:pt x="2424856" y="1727598"/>
                </a:lnTo>
                <a:lnTo>
                  <a:pt x="0" y="1727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" t="0" r="-186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5787945" y="3305826"/>
            <a:ext cx="4371622" cy="891777"/>
            <a:chOff x="0" y="0"/>
            <a:chExt cx="5828829" cy="118903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828829" cy="1189037"/>
            </a:xfrm>
            <a:custGeom>
              <a:avLst/>
              <a:gdLst/>
              <a:ahLst/>
              <a:cxnLst/>
              <a:rect r="r" b="b" t="t" l="l"/>
              <a:pathLst>
                <a:path h="1189037" w="5828829">
                  <a:moveTo>
                    <a:pt x="0" y="0"/>
                  </a:moveTo>
                  <a:lnTo>
                    <a:pt x="5828829" y="0"/>
                  </a:lnTo>
                  <a:lnTo>
                    <a:pt x="5828829" y="1189037"/>
                  </a:lnTo>
                  <a:lnTo>
                    <a:pt x="0" y="1189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5828829" cy="1236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Artic Islands séries 400 e 500 – AMD: Em 2010, a ATI foi renomeada para AMD e lançou as séries 400 e 500 que foram as primeiras a introduzir as GPUs Polaris.</a:t>
              </a:r>
            </a:p>
          </p:txBody>
        </p:sp>
      </p:grpSp>
      <p:sp>
        <p:nvSpPr>
          <p:cNvPr name="Freeform 70" id="70" descr="preencoded.png"/>
          <p:cNvSpPr/>
          <p:nvPr/>
        </p:nvSpPr>
        <p:spPr>
          <a:xfrm flipH="false" flipV="false" rot="0">
            <a:off x="9687198" y="5588413"/>
            <a:ext cx="2754362" cy="1372641"/>
          </a:xfrm>
          <a:custGeom>
            <a:avLst/>
            <a:gdLst/>
            <a:ahLst/>
            <a:cxnLst/>
            <a:rect r="r" b="b" t="t" l="l"/>
            <a:pathLst>
              <a:path h="1372641" w="2754362">
                <a:moveTo>
                  <a:pt x="0" y="0"/>
                </a:moveTo>
                <a:lnTo>
                  <a:pt x="2754363" y="0"/>
                </a:lnTo>
                <a:lnTo>
                  <a:pt x="2754363" y="1372641"/>
                </a:lnTo>
                <a:lnTo>
                  <a:pt x="0" y="1372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" t="0" r="-8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8770168" y="7309748"/>
            <a:ext cx="4327229" cy="1441410"/>
            <a:chOff x="0" y="0"/>
            <a:chExt cx="5769639" cy="192188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769639" cy="1921880"/>
            </a:xfrm>
            <a:custGeom>
              <a:avLst/>
              <a:gdLst/>
              <a:ahLst/>
              <a:cxnLst/>
              <a:rect r="r" b="b" t="t" l="l"/>
              <a:pathLst>
                <a:path h="1921880" w="5769639">
                  <a:moveTo>
                    <a:pt x="0" y="0"/>
                  </a:moveTo>
                  <a:lnTo>
                    <a:pt x="5769639" y="0"/>
                  </a:lnTo>
                  <a:lnTo>
                    <a:pt x="5769639" y="1921880"/>
                  </a:lnTo>
                  <a:lnTo>
                    <a:pt x="0" y="192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47625"/>
              <a:ext cx="5769639" cy="1969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GTX séries 16 e RTX séries 20 – Nvidia: A série 16 estreou a memória GDDR6, enquanto a série 20 introduziu ray tracing em tempo real, otimizados para processar quadtrees, hierarquias esféricas e testes de colisão.</a:t>
              </a:r>
            </a:p>
          </p:txBody>
        </p:sp>
      </p:grpSp>
      <p:sp>
        <p:nvSpPr>
          <p:cNvPr name="Freeform 74" id="74" descr="preencoded.png"/>
          <p:cNvSpPr/>
          <p:nvPr/>
        </p:nvSpPr>
        <p:spPr>
          <a:xfrm flipH="false" flipV="false" rot="0">
            <a:off x="12577348" y="2024860"/>
            <a:ext cx="2530822" cy="1160561"/>
          </a:xfrm>
          <a:custGeom>
            <a:avLst/>
            <a:gdLst/>
            <a:ahLst/>
            <a:cxnLst/>
            <a:rect r="r" b="b" t="t" l="l"/>
            <a:pathLst>
              <a:path h="1160561" w="2530822">
                <a:moveTo>
                  <a:pt x="0" y="0"/>
                </a:moveTo>
                <a:lnTo>
                  <a:pt x="2530822" y="0"/>
                </a:lnTo>
                <a:lnTo>
                  <a:pt x="2530822" y="1160561"/>
                </a:lnTo>
                <a:lnTo>
                  <a:pt x="0" y="116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" r="0" b="-8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12232992" y="3735129"/>
            <a:ext cx="3219533" cy="339030"/>
            <a:chOff x="0" y="0"/>
            <a:chExt cx="4292711" cy="4520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292711" cy="452040"/>
            </a:xfrm>
            <a:custGeom>
              <a:avLst/>
              <a:gdLst/>
              <a:ahLst/>
              <a:cxnLst/>
              <a:rect r="r" b="b" t="t" l="l"/>
              <a:pathLst>
                <a:path h="452040" w="4292711">
                  <a:moveTo>
                    <a:pt x="0" y="0"/>
                  </a:moveTo>
                  <a:lnTo>
                    <a:pt x="4292711" y="0"/>
                  </a:lnTo>
                  <a:lnTo>
                    <a:pt x="4292711" y="452040"/>
                  </a:lnTo>
                  <a:lnTo>
                    <a:pt x="0" y="452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4292711" cy="499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AMD Radeon RX séries 7000 </a:t>
              </a:r>
            </a:p>
          </p:txBody>
        </p:sp>
      </p:grpSp>
      <p:sp>
        <p:nvSpPr>
          <p:cNvPr name="Freeform 78" id="78" descr="preencoded.png"/>
          <p:cNvSpPr/>
          <p:nvPr/>
        </p:nvSpPr>
        <p:spPr>
          <a:xfrm flipH="false" flipV="false" rot="0">
            <a:off x="14683920" y="5905633"/>
            <a:ext cx="2754363" cy="1401366"/>
          </a:xfrm>
          <a:custGeom>
            <a:avLst/>
            <a:gdLst/>
            <a:ahLst/>
            <a:cxnLst/>
            <a:rect r="r" b="b" t="t" l="l"/>
            <a:pathLst>
              <a:path h="1401366" w="2754363">
                <a:moveTo>
                  <a:pt x="0" y="0"/>
                </a:moveTo>
                <a:lnTo>
                  <a:pt x="2754362" y="0"/>
                </a:lnTo>
                <a:lnTo>
                  <a:pt x="2754362" y="1401366"/>
                </a:lnTo>
                <a:lnTo>
                  <a:pt x="0" y="1401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" t="0" r="-12" b="0"/>
            </a:stretch>
          </a:blipFill>
        </p:spPr>
      </p:sp>
      <p:grpSp>
        <p:nvGrpSpPr>
          <p:cNvPr name="Group 79" id="79"/>
          <p:cNvGrpSpPr/>
          <p:nvPr/>
        </p:nvGrpSpPr>
        <p:grpSpPr>
          <a:xfrm rot="0">
            <a:off x="14183292" y="7589167"/>
            <a:ext cx="3755619" cy="584160"/>
            <a:chOff x="0" y="0"/>
            <a:chExt cx="5007493" cy="77888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5007493" cy="778880"/>
            </a:xfrm>
            <a:custGeom>
              <a:avLst/>
              <a:gdLst/>
              <a:ahLst/>
              <a:cxnLst/>
              <a:rect r="r" b="b" t="t" l="l"/>
              <a:pathLst>
                <a:path h="778880" w="5007493">
                  <a:moveTo>
                    <a:pt x="0" y="0"/>
                  </a:moveTo>
                  <a:lnTo>
                    <a:pt x="5007493" y="0"/>
                  </a:lnTo>
                  <a:lnTo>
                    <a:pt x="5007493" y="778880"/>
                  </a:lnTo>
                  <a:lnTo>
                    <a:pt x="0" y="77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5007493" cy="826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Lançamento Nvidia GeForce série RTX 5000, AMD série RX 9070.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420516"/>
          </a:xfrm>
          <a:custGeom>
            <a:avLst/>
            <a:gdLst/>
            <a:ahLst/>
            <a:cxnLst/>
            <a:rect r="r" b="b" t="t" l="l"/>
            <a:pathLst>
              <a:path h="3420516" w="18288000">
                <a:moveTo>
                  <a:pt x="0" y="0"/>
                </a:moveTo>
                <a:lnTo>
                  <a:pt x="18288000" y="0"/>
                </a:lnTo>
                <a:lnTo>
                  <a:pt x="18288000" y="3420516"/>
                </a:lnTo>
                <a:lnTo>
                  <a:pt x="0" y="34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" t="0" r="-1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7709" y="3892251"/>
            <a:ext cx="9117698" cy="1076277"/>
            <a:chOff x="0" y="0"/>
            <a:chExt cx="12156931" cy="14350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56931" cy="1435037"/>
            </a:xfrm>
            <a:custGeom>
              <a:avLst/>
              <a:gdLst/>
              <a:ahLst/>
              <a:cxnLst/>
              <a:rect r="r" b="b" t="t" l="l"/>
              <a:pathLst>
                <a:path h="1435037" w="12156931">
                  <a:moveTo>
                    <a:pt x="0" y="0"/>
                  </a:moveTo>
                  <a:lnTo>
                    <a:pt x="12156931" y="0"/>
                  </a:lnTo>
                  <a:lnTo>
                    <a:pt x="12156931" y="1435037"/>
                  </a:lnTo>
                  <a:lnTo>
                    <a:pt x="0" y="1435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156931" cy="14540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87"/>
                </a:lnSpc>
              </a:pPr>
              <a:r>
                <a:rPr lang="en-US" sz="5374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Processo de Renderização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2470" y="5143500"/>
            <a:ext cx="16372582" cy="875705"/>
            <a:chOff x="0" y="0"/>
            <a:chExt cx="21830110" cy="1167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30109" cy="1167607"/>
            </a:xfrm>
            <a:custGeom>
              <a:avLst/>
              <a:gdLst/>
              <a:ahLst/>
              <a:cxnLst/>
              <a:rect r="r" b="b" t="t" l="l"/>
              <a:pathLst>
                <a:path h="1167607" w="21830109">
                  <a:moveTo>
                    <a:pt x="0" y="0"/>
                  </a:moveTo>
                  <a:lnTo>
                    <a:pt x="21830109" y="0"/>
                  </a:lnTo>
                  <a:lnTo>
                    <a:pt x="21830109" y="1167607"/>
                  </a:lnTo>
                  <a:lnTo>
                    <a:pt x="0" y="1167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1830110" cy="12533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É o processo de finalização de imagens digitais ou modelos 3D, combinando sombras, iluminação e texturas para gerar o resultado final. É usada em videogames, filmes animados e projetos arquitetônicos.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2946" y="6618982"/>
            <a:ext cx="8059042" cy="2918669"/>
            <a:chOff x="0" y="0"/>
            <a:chExt cx="10745390" cy="3891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732643" cy="3878834"/>
            </a:xfrm>
            <a:custGeom>
              <a:avLst/>
              <a:gdLst/>
              <a:ahLst/>
              <a:cxnLst/>
              <a:rect r="r" b="b" t="t" l="l"/>
              <a:pathLst>
                <a:path h="3878834" w="10732643">
                  <a:moveTo>
                    <a:pt x="0" y="153289"/>
                  </a:moveTo>
                  <a:cubicBezTo>
                    <a:pt x="0" y="68580"/>
                    <a:pt x="68707" y="0"/>
                    <a:pt x="153543" y="0"/>
                  </a:cubicBezTo>
                  <a:lnTo>
                    <a:pt x="10579100" y="0"/>
                  </a:lnTo>
                  <a:cubicBezTo>
                    <a:pt x="10663936" y="0"/>
                    <a:pt x="10732643" y="68580"/>
                    <a:pt x="10732643" y="153289"/>
                  </a:cubicBezTo>
                  <a:lnTo>
                    <a:pt x="10732643" y="3725545"/>
                  </a:lnTo>
                  <a:cubicBezTo>
                    <a:pt x="10732643" y="3810127"/>
                    <a:pt x="10663936" y="3878834"/>
                    <a:pt x="10579100" y="3878834"/>
                  </a:cubicBezTo>
                  <a:lnTo>
                    <a:pt x="153543" y="3878834"/>
                  </a:lnTo>
                  <a:cubicBezTo>
                    <a:pt x="68707" y="3878834"/>
                    <a:pt x="0" y="3810254"/>
                    <a:pt x="0" y="372554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45343" cy="3891534"/>
            </a:xfrm>
            <a:custGeom>
              <a:avLst/>
              <a:gdLst/>
              <a:ahLst/>
              <a:cxnLst/>
              <a:rect r="r" b="b" t="t" l="l"/>
              <a:pathLst>
                <a:path h="3891534" w="10745343">
                  <a:moveTo>
                    <a:pt x="0" y="159639"/>
                  </a:moveTo>
                  <a:cubicBezTo>
                    <a:pt x="0" y="71501"/>
                    <a:pt x="71628" y="0"/>
                    <a:pt x="159893" y="0"/>
                  </a:cubicBezTo>
                  <a:lnTo>
                    <a:pt x="10585450" y="0"/>
                  </a:lnTo>
                  <a:lnTo>
                    <a:pt x="10585450" y="6350"/>
                  </a:lnTo>
                  <a:lnTo>
                    <a:pt x="10585450" y="0"/>
                  </a:lnTo>
                  <a:cubicBezTo>
                    <a:pt x="10673715" y="0"/>
                    <a:pt x="10745343" y="71501"/>
                    <a:pt x="10745343" y="159639"/>
                  </a:cubicBezTo>
                  <a:lnTo>
                    <a:pt x="10738993" y="159639"/>
                  </a:lnTo>
                  <a:lnTo>
                    <a:pt x="10745343" y="159639"/>
                  </a:lnTo>
                  <a:lnTo>
                    <a:pt x="10745343" y="3731895"/>
                  </a:lnTo>
                  <a:lnTo>
                    <a:pt x="10738993" y="3731895"/>
                  </a:lnTo>
                  <a:lnTo>
                    <a:pt x="10745343" y="3731895"/>
                  </a:lnTo>
                  <a:cubicBezTo>
                    <a:pt x="10745343" y="3820033"/>
                    <a:pt x="10673715" y="3891534"/>
                    <a:pt x="10585450" y="3891534"/>
                  </a:cubicBezTo>
                  <a:lnTo>
                    <a:pt x="10585450" y="3885184"/>
                  </a:lnTo>
                  <a:lnTo>
                    <a:pt x="10585450" y="3891534"/>
                  </a:lnTo>
                  <a:lnTo>
                    <a:pt x="159893" y="3891534"/>
                  </a:lnTo>
                  <a:lnTo>
                    <a:pt x="159893" y="3885184"/>
                  </a:lnTo>
                  <a:lnTo>
                    <a:pt x="159893" y="3891534"/>
                  </a:lnTo>
                  <a:cubicBezTo>
                    <a:pt x="71628" y="3891534"/>
                    <a:pt x="0" y="3820160"/>
                    <a:pt x="0" y="3731895"/>
                  </a:cubicBezTo>
                  <a:lnTo>
                    <a:pt x="0" y="159639"/>
                  </a:lnTo>
                  <a:lnTo>
                    <a:pt x="6350" y="159639"/>
                  </a:lnTo>
                  <a:lnTo>
                    <a:pt x="0" y="159639"/>
                  </a:lnTo>
                  <a:moveTo>
                    <a:pt x="12700" y="159639"/>
                  </a:moveTo>
                  <a:lnTo>
                    <a:pt x="12700" y="3731895"/>
                  </a:lnTo>
                  <a:lnTo>
                    <a:pt x="6350" y="3731895"/>
                  </a:lnTo>
                  <a:lnTo>
                    <a:pt x="12700" y="3731895"/>
                  </a:lnTo>
                  <a:cubicBezTo>
                    <a:pt x="12700" y="3813048"/>
                    <a:pt x="78613" y="3878834"/>
                    <a:pt x="159893" y="3878834"/>
                  </a:cubicBezTo>
                  <a:lnTo>
                    <a:pt x="10585450" y="3878834"/>
                  </a:lnTo>
                  <a:cubicBezTo>
                    <a:pt x="10666730" y="3878834"/>
                    <a:pt x="10732643" y="3813048"/>
                    <a:pt x="10732643" y="3731895"/>
                  </a:cubicBezTo>
                  <a:lnTo>
                    <a:pt x="10732643" y="159639"/>
                  </a:lnTo>
                  <a:cubicBezTo>
                    <a:pt x="10732643" y="78486"/>
                    <a:pt x="10666730" y="12700"/>
                    <a:pt x="10585450" y="12700"/>
                  </a:cubicBezTo>
                  <a:lnTo>
                    <a:pt x="159893" y="12700"/>
                  </a:lnTo>
                  <a:lnTo>
                    <a:pt x="159893" y="6350"/>
                  </a:lnTo>
                  <a:lnTo>
                    <a:pt x="159893" y="12700"/>
                  </a:lnTo>
                  <a:cubicBezTo>
                    <a:pt x="78613" y="12700"/>
                    <a:pt x="12700" y="78486"/>
                    <a:pt x="12700" y="15963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40780" y="6906816"/>
            <a:ext cx="5273875" cy="537345"/>
            <a:chOff x="0" y="0"/>
            <a:chExt cx="7031834" cy="7164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31834" cy="716460"/>
            </a:xfrm>
            <a:custGeom>
              <a:avLst/>
              <a:gdLst/>
              <a:ahLst/>
              <a:cxnLst/>
              <a:rect r="r" b="b" t="t" l="l"/>
              <a:pathLst>
                <a:path h="716460" w="7031834">
                  <a:moveTo>
                    <a:pt x="0" y="0"/>
                  </a:moveTo>
                  <a:lnTo>
                    <a:pt x="7031834" y="0"/>
                  </a:lnTo>
                  <a:lnTo>
                    <a:pt x="7031834" y="716460"/>
                  </a:lnTo>
                  <a:lnTo>
                    <a:pt x="0" y="716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7031834" cy="725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Renderização em Tempo Real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0779" y="7717334"/>
            <a:ext cx="7483376" cy="1313558"/>
            <a:chOff x="0" y="0"/>
            <a:chExt cx="9977835" cy="17514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77835" cy="1751410"/>
            </a:xfrm>
            <a:custGeom>
              <a:avLst/>
              <a:gdLst/>
              <a:ahLst/>
              <a:cxnLst/>
              <a:rect r="r" b="b" t="t" l="l"/>
              <a:pathLst>
                <a:path h="1751410" w="9977835">
                  <a:moveTo>
                    <a:pt x="0" y="0"/>
                  </a:moveTo>
                  <a:lnTo>
                    <a:pt x="9977835" y="0"/>
                  </a:lnTo>
                  <a:lnTo>
                    <a:pt x="9977835" y="1751410"/>
                  </a:lnTo>
                  <a:lnTo>
                    <a:pt x="0" y="1751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9977835" cy="18371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É usada no desenvolvimento de jogos para criar gráficos interativos em movimento, gerando imagens instantaneamente.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76010" y="6618982"/>
            <a:ext cx="8059042" cy="2918669"/>
            <a:chOff x="0" y="0"/>
            <a:chExt cx="10745390" cy="38915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0732643" cy="3878834"/>
            </a:xfrm>
            <a:custGeom>
              <a:avLst/>
              <a:gdLst/>
              <a:ahLst/>
              <a:cxnLst/>
              <a:rect r="r" b="b" t="t" l="l"/>
              <a:pathLst>
                <a:path h="3878834" w="10732643">
                  <a:moveTo>
                    <a:pt x="0" y="153289"/>
                  </a:moveTo>
                  <a:cubicBezTo>
                    <a:pt x="0" y="68580"/>
                    <a:pt x="68707" y="0"/>
                    <a:pt x="153543" y="0"/>
                  </a:cubicBezTo>
                  <a:lnTo>
                    <a:pt x="10579100" y="0"/>
                  </a:lnTo>
                  <a:cubicBezTo>
                    <a:pt x="10663936" y="0"/>
                    <a:pt x="10732643" y="68580"/>
                    <a:pt x="10732643" y="153289"/>
                  </a:cubicBezTo>
                  <a:lnTo>
                    <a:pt x="10732643" y="3725545"/>
                  </a:lnTo>
                  <a:cubicBezTo>
                    <a:pt x="10732643" y="3810127"/>
                    <a:pt x="10663936" y="3878834"/>
                    <a:pt x="10579100" y="3878834"/>
                  </a:cubicBezTo>
                  <a:lnTo>
                    <a:pt x="153543" y="3878834"/>
                  </a:lnTo>
                  <a:cubicBezTo>
                    <a:pt x="68707" y="3878834"/>
                    <a:pt x="0" y="3810254"/>
                    <a:pt x="0" y="3725545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45343" cy="3891534"/>
            </a:xfrm>
            <a:custGeom>
              <a:avLst/>
              <a:gdLst/>
              <a:ahLst/>
              <a:cxnLst/>
              <a:rect r="r" b="b" t="t" l="l"/>
              <a:pathLst>
                <a:path h="3891534" w="10745343">
                  <a:moveTo>
                    <a:pt x="0" y="159639"/>
                  </a:moveTo>
                  <a:cubicBezTo>
                    <a:pt x="0" y="71501"/>
                    <a:pt x="71628" y="0"/>
                    <a:pt x="159893" y="0"/>
                  </a:cubicBezTo>
                  <a:lnTo>
                    <a:pt x="10585450" y="0"/>
                  </a:lnTo>
                  <a:lnTo>
                    <a:pt x="10585450" y="6350"/>
                  </a:lnTo>
                  <a:lnTo>
                    <a:pt x="10585450" y="0"/>
                  </a:lnTo>
                  <a:cubicBezTo>
                    <a:pt x="10673715" y="0"/>
                    <a:pt x="10745343" y="71501"/>
                    <a:pt x="10745343" y="159639"/>
                  </a:cubicBezTo>
                  <a:lnTo>
                    <a:pt x="10738993" y="159639"/>
                  </a:lnTo>
                  <a:lnTo>
                    <a:pt x="10745343" y="159639"/>
                  </a:lnTo>
                  <a:lnTo>
                    <a:pt x="10745343" y="3731895"/>
                  </a:lnTo>
                  <a:lnTo>
                    <a:pt x="10738993" y="3731895"/>
                  </a:lnTo>
                  <a:lnTo>
                    <a:pt x="10745343" y="3731895"/>
                  </a:lnTo>
                  <a:cubicBezTo>
                    <a:pt x="10745343" y="3820033"/>
                    <a:pt x="10673715" y="3891534"/>
                    <a:pt x="10585450" y="3891534"/>
                  </a:cubicBezTo>
                  <a:lnTo>
                    <a:pt x="10585450" y="3885184"/>
                  </a:lnTo>
                  <a:lnTo>
                    <a:pt x="10585450" y="3891534"/>
                  </a:lnTo>
                  <a:lnTo>
                    <a:pt x="159893" y="3891534"/>
                  </a:lnTo>
                  <a:lnTo>
                    <a:pt x="159893" y="3885184"/>
                  </a:lnTo>
                  <a:lnTo>
                    <a:pt x="159893" y="3891534"/>
                  </a:lnTo>
                  <a:cubicBezTo>
                    <a:pt x="71628" y="3891534"/>
                    <a:pt x="0" y="3820160"/>
                    <a:pt x="0" y="3731895"/>
                  </a:cubicBezTo>
                  <a:lnTo>
                    <a:pt x="0" y="159639"/>
                  </a:lnTo>
                  <a:lnTo>
                    <a:pt x="6350" y="159639"/>
                  </a:lnTo>
                  <a:lnTo>
                    <a:pt x="0" y="159639"/>
                  </a:lnTo>
                  <a:moveTo>
                    <a:pt x="12700" y="159639"/>
                  </a:moveTo>
                  <a:lnTo>
                    <a:pt x="12700" y="3731895"/>
                  </a:lnTo>
                  <a:lnTo>
                    <a:pt x="6350" y="3731895"/>
                  </a:lnTo>
                  <a:lnTo>
                    <a:pt x="12700" y="3731895"/>
                  </a:lnTo>
                  <a:cubicBezTo>
                    <a:pt x="12700" y="3813048"/>
                    <a:pt x="78613" y="3878834"/>
                    <a:pt x="159893" y="3878834"/>
                  </a:cubicBezTo>
                  <a:lnTo>
                    <a:pt x="10585450" y="3878834"/>
                  </a:lnTo>
                  <a:cubicBezTo>
                    <a:pt x="10666730" y="3878834"/>
                    <a:pt x="10732643" y="3813048"/>
                    <a:pt x="10732643" y="3731895"/>
                  </a:cubicBezTo>
                  <a:lnTo>
                    <a:pt x="10732643" y="159639"/>
                  </a:lnTo>
                  <a:cubicBezTo>
                    <a:pt x="10732643" y="78486"/>
                    <a:pt x="10666730" y="12700"/>
                    <a:pt x="10585450" y="12700"/>
                  </a:cubicBezTo>
                  <a:lnTo>
                    <a:pt x="159893" y="12700"/>
                  </a:lnTo>
                  <a:lnTo>
                    <a:pt x="159893" y="6350"/>
                  </a:lnTo>
                  <a:lnTo>
                    <a:pt x="159893" y="12700"/>
                  </a:lnTo>
                  <a:cubicBezTo>
                    <a:pt x="78613" y="12700"/>
                    <a:pt x="12700" y="78486"/>
                    <a:pt x="12700" y="15963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63844" y="6906816"/>
            <a:ext cx="3420516" cy="427435"/>
            <a:chOff x="0" y="0"/>
            <a:chExt cx="4560688" cy="5699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60688" cy="569913"/>
            </a:xfrm>
            <a:custGeom>
              <a:avLst/>
              <a:gdLst/>
              <a:ahLst/>
              <a:cxnLst/>
              <a:rect r="r" b="b" t="t" l="l"/>
              <a:pathLst>
                <a:path h="569913" w="4560688">
                  <a:moveTo>
                    <a:pt x="0" y="0"/>
                  </a:moveTo>
                  <a:lnTo>
                    <a:pt x="4560688" y="0"/>
                  </a:lnTo>
                  <a:lnTo>
                    <a:pt x="4560688" y="569913"/>
                  </a:lnTo>
                  <a:lnTo>
                    <a:pt x="0" y="569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560688" cy="579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Pré-Renderização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63844" y="7498408"/>
            <a:ext cx="7483376" cy="1751410"/>
            <a:chOff x="0" y="0"/>
            <a:chExt cx="9977835" cy="23352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977835" cy="2335213"/>
            </a:xfrm>
            <a:custGeom>
              <a:avLst/>
              <a:gdLst/>
              <a:ahLst/>
              <a:cxnLst/>
              <a:rect r="r" b="b" t="t" l="l"/>
              <a:pathLst>
                <a:path h="2335213" w="9977835">
                  <a:moveTo>
                    <a:pt x="0" y="0"/>
                  </a:moveTo>
                  <a:lnTo>
                    <a:pt x="9977835" y="0"/>
                  </a:lnTo>
                  <a:lnTo>
                    <a:pt x="9977835" y="2335213"/>
                  </a:lnTo>
                  <a:lnTo>
                    <a:pt x="0" y="2335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9977835" cy="24209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Empregada principalmente no cinema para criar efeitos e imagens realistas, renderizando-as com antecedência. O processo pode ser demorado, dependendo da complexidade da imagem e dos recursos do sistema.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7" y="707049"/>
            <a:ext cx="7819631" cy="923330"/>
            <a:chOff x="0" y="0"/>
            <a:chExt cx="10426175" cy="12311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6174" cy="1231107"/>
            </a:xfrm>
            <a:custGeom>
              <a:avLst/>
              <a:gdLst/>
              <a:ahLst/>
              <a:cxnLst/>
              <a:rect r="r" b="b" t="t" l="l"/>
              <a:pathLst>
                <a:path h="1231107" w="10426174">
                  <a:moveTo>
                    <a:pt x="0" y="0"/>
                  </a:moveTo>
                  <a:lnTo>
                    <a:pt x="10426174" y="0"/>
                  </a:lnTo>
                  <a:lnTo>
                    <a:pt x="10426174" y="1231107"/>
                  </a:lnTo>
                  <a:lnTo>
                    <a:pt x="0" y="1231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0426175" cy="12501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Tecnologias Populares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92238" y="2344936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t="0" r="-52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2238" y="5882729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Ray tracing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495752"/>
            <a:ext cx="5150941" cy="907256"/>
            <a:chOff x="0" y="0"/>
            <a:chExt cx="6867922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867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Simula a luz natural com raios virtuais realistas.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568380" y="2344936"/>
            <a:ext cx="5151090" cy="3183582"/>
          </a:xfrm>
          <a:custGeom>
            <a:avLst/>
            <a:gdLst/>
            <a:ahLst/>
            <a:cxnLst/>
            <a:rect r="r" b="b" t="t" l="l"/>
            <a:pathLst>
              <a:path h="3183582" w="5151090">
                <a:moveTo>
                  <a:pt x="0" y="0"/>
                </a:moveTo>
                <a:lnTo>
                  <a:pt x="5151090" y="0"/>
                </a:lnTo>
                <a:lnTo>
                  <a:pt x="5151090" y="3183583"/>
                </a:lnTo>
                <a:lnTo>
                  <a:pt x="0" y="318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" t="0" r="-53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568380" y="5882879"/>
            <a:ext cx="3544044" cy="442912"/>
            <a:chOff x="0" y="0"/>
            <a:chExt cx="4725392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Scanline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68380" y="6495901"/>
            <a:ext cx="5151090" cy="2721769"/>
            <a:chOff x="0" y="0"/>
            <a:chExt cx="6868120" cy="36290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68120" cy="3629025"/>
            </a:xfrm>
            <a:custGeom>
              <a:avLst/>
              <a:gdLst/>
              <a:ahLst/>
              <a:cxnLst/>
              <a:rect r="r" b="b" t="t" l="l"/>
              <a:pathLst>
                <a:path h="3629025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6868120" cy="3714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É um algoritmo rápido que trabalha com linhas, processando apenas a área visível pela câmera. Cada linha é tratada separadamente, identificando objetos intersectados e calculando as cores dos pixels correspondentes.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2144672" y="2344936"/>
            <a:ext cx="5150941" cy="3183434"/>
          </a:xfrm>
          <a:custGeom>
            <a:avLst/>
            <a:gdLst/>
            <a:ahLst/>
            <a:cxnLst/>
            <a:rect r="r" b="b" t="t" l="l"/>
            <a:pathLst>
              <a:path h="3183434" w="5150941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" t="0" r="-52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144672" y="5882729"/>
            <a:ext cx="3544044" cy="442912"/>
            <a:chOff x="0" y="0"/>
            <a:chExt cx="4725392" cy="590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Radiosidade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44672" y="6495752"/>
            <a:ext cx="5150941" cy="1360885"/>
            <a:chOff x="0" y="0"/>
            <a:chExt cx="6867922" cy="18145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67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6867922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Simula a reflexão de luz em superfícies difusas, fazendo com que cada pixel tenha sua própria cor e influencie a luz.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929228" y="526298"/>
            <a:ext cx="16429545" cy="9234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28900" y="223468"/>
            <a:ext cx="8523976" cy="4794737"/>
          </a:xfrm>
          <a:custGeom>
            <a:avLst/>
            <a:gdLst/>
            <a:ahLst/>
            <a:cxnLst/>
            <a:rect r="r" b="b" t="t" l="l"/>
            <a:pathLst>
              <a:path h="4794737" w="8523976">
                <a:moveTo>
                  <a:pt x="0" y="0"/>
                </a:moveTo>
                <a:lnTo>
                  <a:pt x="8523977" y="0"/>
                </a:lnTo>
                <a:lnTo>
                  <a:pt x="8523977" y="4794737"/>
                </a:lnTo>
                <a:lnTo>
                  <a:pt x="0" y="479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89947" y="223468"/>
            <a:ext cx="8523835" cy="4794524"/>
          </a:xfrm>
          <a:custGeom>
            <a:avLst/>
            <a:gdLst/>
            <a:ahLst/>
            <a:cxnLst/>
            <a:rect r="r" b="b" t="t" l="l"/>
            <a:pathLst>
              <a:path h="4794524" w="8523835">
                <a:moveTo>
                  <a:pt x="0" y="0"/>
                </a:moveTo>
                <a:lnTo>
                  <a:pt x="8523835" y="0"/>
                </a:lnTo>
                <a:lnTo>
                  <a:pt x="8523835" y="4794525"/>
                </a:lnTo>
                <a:lnTo>
                  <a:pt x="0" y="4794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" b="-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82200" y="5268795"/>
            <a:ext cx="8523599" cy="4794524"/>
          </a:xfrm>
          <a:custGeom>
            <a:avLst/>
            <a:gdLst/>
            <a:ahLst/>
            <a:cxnLst/>
            <a:rect r="r" b="b" t="t" l="l"/>
            <a:pathLst>
              <a:path h="4794524" w="8523599">
                <a:moveTo>
                  <a:pt x="0" y="0"/>
                </a:moveTo>
                <a:lnTo>
                  <a:pt x="8523600" y="0"/>
                </a:lnTo>
                <a:lnTo>
                  <a:pt x="8523600" y="4794525"/>
                </a:lnTo>
                <a:lnTo>
                  <a:pt x="0" y="479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2" t="-2445" r="-12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8900" y="4740342"/>
            <a:ext cx="4943566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Cyberpunk 2077 (2020) - otimizado para RTX 5090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9947" y="4741064"/>
            <a:ext cx="5191326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 Myth Wukon (2024) - otimizado para RTX 5090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2200" y="9817320"/>
            <a:ext cx="6057714" cy="24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 Dead Redemption 2 (2018) - limitador passou a </a:t>
            </a:r>
            <a:r>
              <a:rPr lang="en-US" sz="1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 a CPU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9999" y="738634"/>
            <a:ext cx="14232136" cy="839390"/>
            <a:chOff x="0" y="0"/>
            <a:chExt cx="18976182" cy="1119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6181" cy="1119187"/>
            </a:xfrm>
            <a:custGeom>
              <a:avLst/>
              <a:gdLst/>
              <a:ahLst/>
              <a:cxnLst/>
              <a:rect r="r" b="b" t="t" l="l"/>
              <a:pathLst>
                <a:path h="1119187" w="18976181">
                  <a:moveTo>
                    <a:pt x="0" y="0"/>
                  </a:moveTo>
                  <a:lnTo>
                    <a:pt x="18976181" y="0"/>
                  </a:lnTo>
                  <a:lnTo>
                    <a:pt x="18976181" y="1119187"/>
                  </a:lnTo>
                  <a:lnTo>
                    <a:pt x="0" y="1119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76182" cy="11382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Renderização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999" y="2129772"/>
            <a:ext cx="210890" cy="1020068"/>
            <a:chOff x="0" y="0"/>
            <a:chExt cx="281187" cy="1360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9003" y="2134534"/>
            <a:ext cx="6180981" cy="419695"/>
            <a:chOff x="0" y="0"/>
            <a:chExt cx="8241308" cy="559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41309" cy="559593"/>
            </a:xfrm>
            <a:custGeom>
              <a:avLst/>
              <a:gdLst/>
              <a:ahLst/>
              <a:cxnLst/>
              <a:rect r="r" b="b" t="t" l="l"/>
              <a:pathLst>
                <a:path h="559593" w="8241309">
                  <a:moveTo>
                    <a:pt x="0" y="0"/>
                  </a:moveTo>
                  <a:lnTo>
                    <a:pt x="8241309" y="0"/>
                  </a:lnTo>
                  <a:lnTo>
                    <a:pt x="8241309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241308" cy="569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Redução do Tempo de Renderização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9003" y="2715262"/>
            <a:ext cx="15803761" cy="429816"/>
            <a:chOff x="0" y="0"/>
            <a:chExt cx="21071682" cy="5730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71681" cy="573088"/>
            </a:xfrm>
            <a:custGeom>
              <a:avLst/>
              <a:gdLst/>
              <a:ahLst/>
              <a:cxnLst/>
              <a:rect r="r" b="b" t="t" l="l"/>
              <a:pathLst>
                <a:path h="573088" w="21071681">
                  <a:moveTo>
                    <a:pt x="0" y="0"/>
                  </a:moveTo>
                  <a:lnTo>
                    <a:pt x="21071681" y="0"/>
                  </a:lnTo>
                  <a:lnTo>
                    <a:pt x="21071681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107168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GPUs permitem renderizar imagens e animações mais rapidamente do que as CPUs, economizando tempo e recursos.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2875" y="3496590"/>
            <a:ext cx="210890" cy="1020068"/>
            <a:chOff x="0" y="0"/>
            <a:chExt cx="281187" cy="13600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951880" y="3501352"/>
            <a:ext cx="4100661" cy="419695"/>
            <a:chOff x="0" y="0"/>
            <a:chExt cx="5467548" cy="5595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67548" cy="559593"/>
            </a:xfrm>
            <a:custGeom>
              <a:avLst/>
              <a:gdLst/>
              <a:ahLst/>
              <a:cxnLst/>
              <a:rect r="r" b="b" t="t" l="l"/>
              <a:pathLst>
                <a:path h="559593" w="5467548">
                  <a:moveTo>
                    <a:pt x="0" y="0"/>
                  </a:moveTo>
                  <a:lnTo>
                    <a:pt x="5467548" y="0"/>
                  </a:lnTo>
                  <a:lnTo>
                    <a:pt x="5467548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467548" cy="569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Melhor Qualidade Visual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51880" y="4082080"/>
            <a:ext cx="15400884" cy="429816"/>
            <a:chOff x="0" y="0"/>
            <a:chExt cx="20534512" cy="573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34512" cy="573088"/>
            </a:xfrm>
            <a:custGeom>
              <a:avLst/>
              <a:gdLst/>
              <a:ahLst/>
              <a:cxnLst/>
              <a:rect r="r" b="b" t="t" l="l"/>
              <a:pathLst>
                <a:path h="573088" w="20534512">
                  <a:moveTo>
                    <a:pt x="0" y="0"/>
                  </a:moveTo>
                  <a:lnTo>
                    <a:pt x="20534512" y="0"/>
                  </a:lnTo>
                  <a:lnTo>
                    <a:pt x="2053451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2053451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lidam com detalhes complexos e efeitos realistas, proporcionando imagens de maior qualidade.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5754" y="4864321"/>
            <a:ext cx="210890" cy="1020067"/>
            <a:chOff x="0" y="0"/>
            <a:chExt cx="281187" cy="13600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354759" y="4869084"/>
            <a:ext cx="4725962" cy="523224"/>
            <a:chOff x="0" y="0"/>
            <a:chExt cx="6301283" cy="6976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01283" cy="697632"/>
            </a:xfrm>
            <a:custGeom>
              <a:avLst/>
              <a:gdLst/>
              <a:ahLst/>
              <a:cxnLst/>
              <a:rect r="r" b="b" t="t" l="l"/>
              <a:pathLst>
                <a:path h="697632" w="6301283">
                  <a:moveTo>
                    <a:pt x="0" y="0"/>
                  </a:moveTo>
                  <a:lnTo>
                    <a:pt x="6301283" y="0"/>
                  </a:lnTo>
                  <a:lnTo>
                    <a:pt x="6301283" y="697632"/>
                  </a:lnTo>
                  <a:lnTo>
                    <a:pt x="0" y="697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6301283" cy="7071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Aceleração de Ray Tracing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354759" y="5449811"/>
            <a:ext cx="14998005" cy="429816"/>
            <a:chOff x="0" y="0"/>
            <a:chExt cx="19997340" cy="573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997341" cy="573088"/>
            </a:xfrm>
            <a:custGeom>
              <a:avLst/>
              <a:gdLst/>
              <a:ahLst/>
              <a:cxnLst/>
              <a:rect r="r" b="b" t="t" l="l"/>
              <a:pathLst>
                <a:path h="573088" w="19997341">
                  <a:moveTo>
                    <a:pt x="0" y="0"/>
                  </a:moveTo>
                  <a:lnTo>
                    <a:pt x="19997341" y="0"/>
                  </a:lnTo>
                  <a:lnTo>
                    <a:pt x="19997341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9997340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GPUs atuais oferecem soluções dedicadas para simular a luz e os reflexos de forma mais realista.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9999" y="6836889"/>
            <a:ext cx="7308034" cy="839732"/>
            <a:chOff x="0" y="0"/>
            <a:chExt cx="9744045" cy="11196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44046" cy="1119643"/>
            </a:xfrm>
            <a:custGeom>
              <a:avLst/>
              <a:gdLst/>
              <a:ahLst/>
              <a:cxnLst/>
              <a:rect r="r" b="b" t="t" l="l"/>
              <a:pathLst>
                <a:path h="1119643" w="9744046">
                  <a:moveTo>
                    <a:pt x="0" y="0"/>
                  </a:moveTo>
                  <a:lnTo>
                    <a:pt x="9744046" y="0"/>
                  </a:lnTo>
                  <a:lnTo>
                    <a:pt x="9744046" y="1119643"/>
                  </a:lnTo>
                  <a:lnTo>
                    <a:pt x="0" y="111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9744045" cy="1138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Software de Renderização</a:t>
              </a:r>
            </a:p>
          </p:txBody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939999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2350145" y="7911279"/>
            <a:ext cx="3790504" cy="503485"/>
            <a:chOff x="0" y="0"/>
            <a:chExt cx="5054005" cy="6713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4005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005">
                  <a:moveTo>
                    <a:pt x="0" y="0"/>
                  </a:moveTo>
                  <a:lnTo>
                    <a:pt x="5054005" y="0"/>
                  </a:lnTo>
                  <a:lnTo>
                    <a:pt x="5054005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5054005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Unity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350145" y="8575796"/>
            <a:ext cx="3790504" cy="429816"/>
            <a:chOff x="0" y="0"/>
            <a:chExt cx="5054005" cy="57308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54005" cy="573088"/>
            </a:xfrm>
            <a:custGeom>
              <a:avLst/>
              <a:gdLst/>
              <a:ahLst/>
              <a:cxnLst/>
              <a:rect r="r" b="b" t="t" l="l"/>
              <a:pathLst>
                <a:path h="573088" w="5054005">
                  <a:moveTo>
                    <a:pt x="0" y="0"/>
                  </a:moveTo>
                  <a:lnTo>
                    <a:pt x="5054005" y="0"/>
                  </a:lnTo>
                  <a:lnTo>
                    <a:pt x="5054005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5054005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Desenvolvimento de jogos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543526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953672" y="7911279"/>
            <a:ext cx="3790653" cy="503485"/>
            <a:chOff x="0" y="0"/>
            <a:chExt cx="5054203" cy="67131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054204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5054203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Blender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953672" y="8575796"/>
            <a:ext cx="3790653" cy="859631"/>
            <a:chOff x="0" y="0"/>
            <a:chExt cx="5054203" cy="114617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054204" cy="1146175"/>
            </a:xfrm>
            <a:custGeom>
              <a:avLst/>
              <a:gdLst/>
              <a:ahLst/>
              <a:cxnLst/>
              <a:rect r="r" b="b" t="t" l="l"/>
              <a:pathLst>
                <a:path h="1146175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1146175"/>
                  </a:lnTo>
                  <a:lnTo>
                    <a:pt x="0" y="1146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505420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Artistas individuais e estúdios de cinema</a:t>
              </a:r>
            </a:p>
          </p:txBody>
        </p:sp>
      </p:grpSp>
      <p:sp>
        <p:nvSpPr>
          <p:cNvPr name="Freeform 52" id="52" descr="preencoded.png"/>
          <p:cNvSpPr/>
          <p:nvPr/>
        </p:nvSpPr>
        <p:spPr>
          <a:xfrm flipH="false" flipV="false" rot="0">
            <a:off x="12147202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13557349" y="7911279"/>
            <a:ext cx="3790652" cy="503485"/>
            <a:chOff x="0" y="0"/>
            <a:chExt cx="5054203" cy="67131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054204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5054203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Maya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557349" y="8575796"/>
            <a:ext cx="3790652" cy="429816"/>
            <a:chOff x="0" y="0"/>
            <a:chExt cx="5054203" cy="57308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054204" cy="573088"/>
            </a:xfrm>
            <a:custGeom>
              <a:avLst/>
              <a:gdLst/>
              <a:ahLst/>
              <a:cxnLst/>
              <a:rect r="r" b="b" t="t" l="l"/>
              <a:pathLst>
                <a:path h="573088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85725"/>
              <a:ext cx="5054203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Animadores e artistas 3D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DAGhKVEY11U</dc:identifier>
  <dcterms:modified xsi:type="dcterms:W3CDTF">2011-08-01T06:04:30Z</dcterms:modified>
  <cp:revision>1</cp:revision>
  <dc:title>CG-Placas Gráficas.pptx</dc:title>
</cp:coreProperties>
</file>